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30"/>
  </p:notesMasterIdLst>
  <p:handoutMasterIdLst>
    <p:handoutMasterId r:id="rId31"/>
  </p:handoutMasterIdLst>
  <p:sldIdLst>
    <p:sldId id="256" r:id="rId3"/>
    <p:sldId id="266" r:id="rId4"/>
    <p:sldId id="292" r:id="rId5"/>
    <p:sldId id="295" r:id="rId6"/>
    <p:sldId id="257" r:id="rId7"/>
    <p:sldId id="262" r:id="rId8"/>
    <p:sldId id="276" r:id="rId9"/>
    <p:sldId id="286" r:id="rId10"/>
    <p:sldId id="259" r:id="rId11"/>
    <p:sldId id="261" r:id="rId12"/>
    <p:sldId id="278" r:id="rId13"/>
    <p:sldId id="258" r:id="rId14"/>
    <p:sldId id="277" r:id="rId15"/>
    <p:sldId id="264" r:id="rId16"/>
    <p:sldId id="263" r:id="rId17"/>
    <p:sldId id="279" r:id="rId18"/>
    <p:sldId id="291" r:id="rId19"/>
    <p:sldId id="282" r:id="rId20"/>
    <p:sldId id="300" r:id="rId21"/>
    <p:sldId id="284" r:id="rId22"/>
    <p:sldId id="285" r:id="rId23"/>
    <p:sldId id="296" r:id="rId24"/>
    <p:sldId id="297" r:id="rId25"/>
    <p:sldId id="298" r:id="rId26"/>
    <p:sldId id="299" r:id="rId27"/>
    <p:sldId id="293" r:id="rId28"/>
    <p:sldId id="294" r:id="rId2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16" autoAdjust="0"/>
    <p:restoredTop sz="80284" autoAdjust="0"/>
  </p:normalViewPr>
  <p:slideViewPr>
    <p:cSldViewPr snapToGrid="0">
      <p:cViewPr>
        <p:scale>
          <a:sx n="45" d="100"/>
          <a:sy n="45" d="100"/>
        </p:scale>
        <p:origin x="-1762"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F3ED05A-132F-AD4E-8719-79BB67B9A6E6}" type="datetimeFigureOut">
              <a:rPr lang="en-US" smtClean="0"/>
              <a:t>3/22/2016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194C4F0-4ECB-9F4D-BEE4-5BA0C1CFD19C}" type="slidenum">
              <a:rPr lang="en-US" smtClean="0"/>
              <a:t>‹#›</a:t>
            </a:fld>
            <a:endParaRPr lang="en-US"/>
          </a:p>
        </p:txBody>
      </p:sp>
    </p:spTree>
    <p:extLst>
      <p:ext uri="{BB962C8B-B14F-4D97-AF65-F5344CB8AC3E}">
        <p14:creationId xmlns:p14="http://schemas.microsoft.com/office/powerpoint/2010/main" val="33597840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F255-5B29-4619-ABF7-E7AAD6C36657}" type="datetimeFigureOut">
              <a:rPr lang="en-US" smtClean="0"/>
              <a:t>3/22/2016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D5F04-FEE0-40CF-A294-F27CE6E8B87C}" type="slidenum">
              <a:rPr lang="en-US" smtClean="0"/>
              <a:t>‹#›</a:t>
            </a:fld>
            <a:endParaRPr lang="en-US"/>
          </a:p>
        </p:txBody>
      </p:sp>
    </p:spTree>
    <p:extLst>
      <p:ext uri="{BB962C8B-B14F-4D97-AF65-F5344CB8AC3E}">
        <p14:creationId xmlns:p14="http://schemas.microsoft.com/office/powerpoint/2010/main" val="15599052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a:t>
            </a:fld>
            <a:endParaRPr lang="en-US" dirty="0"/>
          </a:p>
        </p:txBody>
      </p:sp>
    </p:spTree>
    <p:extLst>
      <p:ext uri="{BB962C8B-B14F-4D97-AF65-F5344CB8AC3E}">
        <p14:creationId xmlns:p14="http://schemas.microsoft.com/office/powerpoint/2010/main" val="1701942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12</a:t>
            </a:fld>
            <a:endParaRPr lang="en-US"/>
          </a:p>
        </p:txBody>
      </p:sp>
    </p:spTree>
    <p:extLst>
      <p:ext uri="{BB962C8B-B14F-4D97-AF65-F5344CB8AC3E}">
        <p14:creationId xmlns:p14="http://schemas.microsoft.com/office/powerpoint/2010/main" val="1058579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13</a:t>
            </a:fld>
            <a:endParaRPr lang="en-US"/>
          </a:p>
        </p:txBody>
      </p:sp>
    </p:spTree>
    <p:extLst>
      <p:ext uri="{BB962C8B-B14F-4D97-AF65-F5344CB8AC3E}">
        <p14:creationId xmlns:p14="http://schemas.microsoft.com/office/powerpoint/2010/main" val="1616209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15</a:t>
            </a:fld>
            <a:endParaRPr lang="en-US"/>
          </a:p>
        </p:txBody>
      </p:sp>
    </p:spTree>
    <p:extLst>
      <p:ext uri="{BB962C8B-B14F-4D97-AF65-F5344CB8AC3E}">
        <p14:creationId xmlns:p14="http://schemas.microsoft.com/office/powerpoint/2010/main" val="3076157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16</a:t>
            </a:fld>
            <a:endParaRPr lang="en-US"/>
          </a:p>
        </p:txBody>
      </p:sp>
    </p:spTree>
    <p:extLst>
      <p:ext uri="{BB962C8B-B14F-4D97-AF65-F5344CB8AC3E}">
        <p14:creationId xmlns:p14="http://schemas.microsoft.com/office/powerpoint/2010/main" val="1225723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17</a:t>
            </a:fld>
            <a:endParaRPr lang="en-US"/>
          </a:p>
        </p:txBody>
      </p:sp>
    </p:spTree>
    <p:extLst>
      <p:ext uri="{BB962C8B-B14F-4D97-AF65-F5344CB8AC3E}">
        <p14:creationId xmlns:p14="http://schemas.microsoft.com/office/powerpoint/2010/main" val="391323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Tahir Bha</a:t>
            </a:r>
            <a:r>
              <a:rPr lang="en-US" baseline="0" dirty="0" smtClean="0"/>
              <a:t>i – please cut this down to 3 min max.</a:t>
            </a:r>
          </a:p>
          <a:p>
            <a:r>
              <a:rPr lang="en-US" smtClean="0"/>
              <a:t>an  </a:t>
            </a:r>
            <a:r>
              <a:rPr lang="en-US" dirty="0" smtClean="0"/>
              <a:t>Bhai</a:t>
            </a:r>
            <a:r>
              <a:rPr lang="en-US" baseline="0" dirty="0" smtClean="0"/>
              <a:t> – I would suggest 8:25 mark through 12:50.  It cannot be reduced to 3 </a:t>
            </a:r>
            <a:r>
              <a:rPr lang="en-US" baseline="0" dirty="0" err="1" smtClean="0"/>
              <a:t>mins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18</a:t>
            </a:fld>
            <a:endParaRPr lang="en-US"/>
          </a:p>
        </p:txBody>
      </p:sp>
    </p:spTree>
    <p:extLst>
      <p:ext uri="{BB962C8B-B14F-4D97-AF65-F5344CB8AC3E}">
        <p14:creationId xmlns:p14="http://schemas.microsoft.com/office/powerpoint/2010/main" val="29056560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Tahir Bha</a:t>
            </a:r>
            <a:r>
              <a:rPr lang="en-US" baseline="0" dirty="0" smtClean="0"/>
              <a:t>i – please cut this down to 3 min max.</a:t>
            </a:r>
          </a:p>
          <a:p>
            <a:r>
              <a:rPr lang="en-US" smtClean="0"/>
              <a:t>an  </a:t>
            </a:r>
            <a:r>
              <a:rPr lang="en-US" dirty="0" smtClean="0"/>
              <a:t>Bhai</a:t>
            </a:r>
            <a:r>
              <a:rPr lang="en-US" baseline="0" dirty="0" smtClean="0"/>
              <a:t> – I would suggest 8:25 mark through 12:50.  It cannot be reduced to 3 </a:t>
            </a:r>
            <a:r>
              <a:rPr lang="en-US" baseline="0" dirty="0" err="1" smtClean="0"/>
              <a:t>mins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19</a:t>
            </a:fld>
            <a:endParaRPr lang="en-US"/>
          </a:p>
        </p:txBody>
      </p:sp>
    </p:spTree>
    <p:extLst>
      <p:ext uri="{BB962C8B-B14F-4D97-AF65-F5344CB8AC3E}">
        <p14:creationId xmlns:p14="http://schemas.microsoft.com/office/powerpoint/2010/main" val="2905656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from </a:t>
            </a:r>
            <a:r>
              <a:rPr lang="en-US" baseline="0" dirty="0" err="1" smtClean="0"/>
              <a:t>Hazur</a:t>
            </a:r>
            <a:r>
              <a:rPr lang="en-US" baseline="0" dirty="0" smtClean="0"/>
              <a:t> (ABA).  Do you?  Who got these?  We can ask them to confirm?</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20</a:t>
            </a:fld>
            <a:endParaRPr lang="en-US"/>
          </a:p>
        </p:txBody>
      </p:sp>
    </p:spTree>
    <p:extLst>
      <p:ext uri="{BB962C8B-B14F-4D97-AF65-F5344CB8AC3E}">
        <p14:creationId xmlns:p14="http://schemas.microsoft.com/office/powerpoint/2010/main" val="349990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21</a:t>
            </a:fld>
            <a:endParaRPr lang="en-US"/>
          </a:p>
        </p:txBody>
      </p:sp>
    </p:spTree>
    <p:extLst>
      <p:ext uri="{BB962C8B-B14F-4D97-AF65-F5344CB8AC3E}">
        <p14:creationId xmlns:p14="http://schemas.microsoft.com/office/powerpoint/2010/main" val="2497455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23</a:t>
            </a:fld>
            <a:endParaRPr lang="en-US"/>
          </a:p>
        </p:txBody>
      </p:sp>
    </p:spTree>
    <p:extLst>
      <p:ext uri="{BB962C8B-B14F-4D97-AF65-F5344CB8AC3E}">
        <p14:creationId xmlns:p14="http://schemas.microsoft.com/office/powerpoint/2010/main" val="2148702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2</a:t>
            </a:fld>
            <a:endParaRPr lang="en-US"/>
          </a:p>
        </p:txBody>
      </p:sp>
    </p:spTree>
    <p:extLst>
      <p:ext uri="{BB962C8B-B14F-4D97-AF65-F5344CB8AC3E}">
        <p14:creationId xmlns:p14="http://schemas.microsoft.com/office/powerpoint/2010/main" val="3207355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5</a:t>
            </a:fld>
            <a:endParaRPr lang="en-US"/>
          </a:p>
        </p:txBody>
      </p:sp>
    </p:spTree>
    <p:extLst>
      <p:ext uri="{BB962C8B-B14F-4D97-AF65-F5344CB8AC3E}">
        <p14:creationId xmlns:p14="http://schemas.microsoft.com/office/powerpoint/2010/main" val="1485521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6</a:t>
            </a:fld>
            <a:endParaRPr lang="en-US"/>
          </a:p>
        </p:txBody>
      </p:sp>
    </p:spTree>
    <p:extLst>
      <p:ext uri="{BB962C8B-B14F-4D97-AF65-F5344CB8AC3E}">
        <p14:creationId xmlns:p14="http://schemas.microsoft.com/office/powerpoint/2010/main" val="3460619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7</a:t>
            </a:fld>
            <a:endParaRPr lang="en-US"/>
          </a:p>
        </p:txBody>
      </p:sp>
    </p:spTree>
    <p:extLst>
      <p:ext uri="{BB962C8B-B14F-4D97-AF65-F5344CB8AC3E}">
        <p14:creationId xmlns:p14="http://schemas.microsoft.com/office/powerpoint/2010/main" val="2551002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Tahir Bhai --- this slide is</a:t>
            </a:r>
            <a:r>
              <a:rPr lang="en-US" baseline="0" dirty="0" smtClean="0"/>
              <a:t> hidden and not updated.  If you can find suitable content, please fill in.  Otherwise, I will keep it hidden….</a:t>
            </a:r>
          </a:p>
          <a:p>
            <a:r>
              <a:rPr lang="en-US" baseline="0" dirty="0" err="1" smtClean="0"/>
              <a:t>Rizwan</a:t>
            </a:r>
            <a:r>
              <a:rPr lang="en-US" baseline="0" dirty="0" smtClean="0"/>
              <a:t> Bhai --- not sure what is wrong with this?  I think this is ok but the presentation is getting long so we can hide this.</a:t>
            </a:r>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8</a:t>
            </a:fld>
            <a:endParaRPr lang="en-US"/>
          </a:p>
        </p:txBody>
      </p:sp>
    </p:spTree>
    <p:extLst>
      <p:ext uri="{BB962C8B-B14F-4D97-AF65-F5344CB8AC3E}">
        <p14:creationId xmlns:p14="http://schemas.microsoft.com/office/powerpoint/2010/main" val="2014650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9</a:t>
            </a:fld>
            <a:endParaRPr lang="en-US"/>
          </a:p>
        </p:txBody>
      </p:sp>
    </p:spTree>
    <p:extLst>
      <p:ext uri="{BB962C8B-B14F-4D97-AF65-F5344CB8AC3E}">
        <p14:creationId xmlns:p14="http://schemas.microsoft.com/office/powerpoint/2010/main" val="34646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10</a:t>
            </a:fld>
            <a:endParaRPr lang="en-US"/>
          </a:p>
        </p:txBody>
      </p:sp>
    </p:spTree>
    <p:extLst>
      <p:ext uri="{BB962C8B-B14F-4D97-AF65-F5344CB8AC3E}">
        <p14:creationId xmlns:p14="http://schemas.microsoft.com/office/powerpoint/2010/main" val="224522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3D5F04-FEE0-40CF-A294-F27CE6E8B87C}" type="slidenum">
              <a:rPr lang="en-US" smtClean="0"/>
              <a:t>11</a:t>
            </a:fld>
            <a:endParaRPr lang="en-US"/>
          </a:p>
        </p:txBody>
      </p:sp>
    </p:spTree>
    <p:extLst>
      <p:ext uri="{BB962C8B-B14F-4D97-AF65-F5344CB8AC3E}">
        <p14:creationId xmlns:p14="http://schemas.microsoft.com/office/powerpoint/2010/main" val="39132313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Title &amp; Bullets">
    <p:spTree>
      <p:nvGrpSpPr>
        <p:cNvPr id="1" name=""/>
        <p:cNvGrpSpPr/>
        <p:nvPr/>
      </p:nvGrpSpPr>
      <p:grpSpPr>
        <a:xfrm>
          <a:off x="0" y="0"/>
          <a:ext cx="0" cy="0"/>
          <a:chOff x="0" y="0"/>
          <a:chExt cx="0" cy="0"/>
        </a:xfrm>
      </p:grpSpPr>
      <p:sp>
        <p:nvSpPr>
          <p:cNvPr id="30" name="Shape 30"/>
          <p:cNvSpPr>
            <a:spLocks noGrp="1"/>
          </p:cNvSpPr>
          <p:nvPr>
            <p:ph type="title"/>
          </p:nvPr>
        </p:nvSpPr>
        <p:spPr>
          <a:xfrm>
            <a:off x="776883" y="401836"/>
            <a:ext cx="7590235" cy="1660922"/>
          </a:xfrm>
          <a:prstGeom prst="rect">
            <a:avLst/>
          </a:prstGeom>
        </p:spPr>
        <p:txBody>
          <a:bodyPr/>
          <a:lstStyle/>
          <a:p>
            <a:r>
              <a:t>Title Text</a:t>
            </a:r>
          </a:p>
        </p:txBody>
      </p:sp>
      <p:sp>
        <p:nvSpPr>
          <p:cNvPr id="31" name="Shape 31"/>
          <p:cNvSpPr>
            <a:spLocks noGrp="1"/>
          </p:cNvSpPr>
          <p:nvPr>
            <p:ph type="body" idx="1"/>
          </p:nvPr>
        </p:nvSpPr>
        <p:spPr>
          <a:xfrm>
            <a:off x="776883" y="2125267"/>
            <a:ext cx="7590235"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32" name="Shape 3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8506290"/>
      </p:ext>
    </p:extLst>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14481E9-9F13-DA4A-BD5F-9BF9C1006A51}" type="datetime1">
              <a:rPr lang="en-US" smtClean="0"/>
              <a:t>3/22/2016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346450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FA9808E-8178-1940-98AB-3D7E14DBBAFC}" type="datetime1">
              <a:rPr lang="en-US" smtClean="0"/>
              <a:t>3/22/2016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1679162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7FE9767A-6C4A-724A-B8EA-669771EA6C58}" type="datetime1">
              <a:rPr lang="en-US" smtClean="0"/>
              <a:t>3/22/2016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72273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BD851DD9-A079-5B45-BEFA-3F5FBCD26279}" type="datetime1">
              <a:rPr lang="en-US" smtClean="0"/>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956418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3A26DE67-D901-6141-ACBE-25AAA4C47691}" type="datetime1">
              <a:rPr lang="en-US" smtClean="0"/>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2119041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BA681CA-C8C5-3E4D-8529-752CD88321D8}" type="datetime1">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054276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9A21DC7-13F2-6649-A019-52B6CED5D5A6}" type="datetime1">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42811490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39" name="Shape 39"/>
          <p:cNvSpPr>
            <a:spLocks noGrp="1"/>
          </p:cNvSpPr>
          <p:nvPr>
            <p:ph type="pic" sz="quarter" idx="13"/>
          </p:nvPr>
        </p:nvSpPr>
        <p:spPr>
          <a:xfrm>
            <a:off x="5331024" y="2125266"/>
            <a:ext cx="3036094" cy="4018361"/>
          </a:xfrm>
          <a:prstGeom prst="rect">
            <a:avLst/>
          </a:prstGeom>
        </p:spPr>
        <p:txBody>
          <a:bodyPr lIns="91439" tIns="45719" rIns="91439" bIns="45719" anchor="t">
            <a:noAutofit/>
          </a:bodyPr>
          <a:lstStyle/>
          <a:p>
            <a:endParaRPr/>
          </a:p>
        </p:txBody>
      </p:sp>
      <p:sp>
        <p:nvSpPr>
          <p:cNvPr id="40" name="Shape 40"/>
          <p:cNvSpPr>
            <a:spLocks noGrp="1"/>
          </p:cNvSpPr>
          <p:nvPr>
            <p:ph type="title"/>
          </p:nvPr>
        </p:nvSpPr>
        <p:spPr>
          <a:xfrm>
            <a:off x="776883" y="401836"/>
            <a:ext cx="7590235" cy="1660922"/>
          </a:xfrm>
          <a:prstGeom prst="rect">
            <a:avLst/>
          </a:prstGeom>
        </p:spPr>
        <p:txBody>
          <a:bodyPr/>
          <a:lstStyle/>
          <a:p>
            <a:r>
              <a:t>Title Text</a:t>
            </a:r>
          </a:p>
        </p:txBody>
      </p:sp>
      <p:sp>
        <p:nvSpPr>
          <p:cNvPr id="41" name="Shape 41"/>
          <p:cNvSpPr>
            <a:spLocks noGrp="1"/>
          </p:cNvSpPr>
          <p:nvPr>
            <p:ph type="body" sz="half" idx="1"/>
          </p:nvPr>
        </p:nvSpPr>
        <p:spPr>
          <a:xfrm>
            <a:off x="776883" y="2125267"/>
            <a:ext cx="3795117" cy="4018359"/>
          </a:xfrm>
          <a:prstGeom prst="rect">
            <a:avLst/>
          </a:prstGeom>
        </p:spPr>
        <p:txBody>
          <a:bodyPr/>
          <a:lstStyle>
            <a:lvl1pPr marL="193631" indent="-193631" defTabSz="241093">
              <a:spcBef>
                <a:spcPts val="1477"/>
              </a:spcBef>
              <a:buBlip>
                <a:blip r:embed="rId2"/>
              </a:buBlip>
              <a:defRPr sz="2004"/>
            </a:lvl1pPr>
            <a:lvl2pPr marL="428027" indent="-193631" defTabSz="241093">
              <a:spcBef>
                <a:spcPts val="1477"/>
              </a:spcBef>
              <a:buBlip>
                <a:blip r:embed="rId2"/>
              </a:buBlip>
              <a:defRPr sz="2004"/>
            </a:lvl2pPr>
            <a:lvl3pPr marL="662423" indent="-193631" defTabSz="241093">
              <a:spcBef>
                <a:spcPts val="1477"/>
              </a:spcBef>
              <a:buBlip>
                <a:blip r:embed="rId2"/>
              </a:buBlip>
              <a:defRPr sz="2004"/>
            </a:lvl3pPr>
            <a:lvl4pPr marL="896819" indent="-193631" defTabSz="241093">
              <a:spcBef>
                <a:spcPts val="1477"/>
              </a:spcBef>
              <a:buBlip>
                <a:blip r:embed="rId2"/>
              </a:buBlip>
              <a:defRPr sz="2004"/>
            </a:lvl4pPr>
            <a:lvl5pPr marL="1131215" indent="-193631" defTabSz="241093">
              <a:spcBef>
                <a:spcPts val="1477"/>
              </a:spcBef>
              <a:buBlip>
                <a:blip r:embed="rId2"/>
              </a:buBlip>
              <a:defRPr sz="2004"/>
            </a:lvl5pPr>
          </a:lstStyle>
          <a:p>
            <a:r>
              <a:t>Body Level One</a:t>
            </a:r>
          </a:p>
          <a:p>
            <a:pPr lvl="1"/>
            <a:r>
              <a:t>Body Level Two</a:t>
            </a:r>
          </a:p>
          <a:p>
            <a:pPr lvl="2"/>
            <a:r>
              <a:t>Body Level Three</a:t>
            </a:r>
          </a:p>
          <a:p>
            <a:pPr lvl="3"/>
            <a:r>
              <a:t>Body Level Four</a:t>
            </a:r>
          </a:p>
          <a:p>
            <a:pPr lvl="4"/>
            <a:r>
              <a:t>Body Level Five</a:t>
            </a:r>
          </a:p>
        </p:txBody>
      </p:sp>
      <p:sp>
        <p:nvSpPr>
          <p:cNvPr id="42" name="Shape 4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82516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Top">
    <p:spTree>
      <p:nvGrpSpPr>
        <p:cNvPr id="1" name=""/>
        <p:cNvGrpSpPr/>
        <p:nvPr/>
      </p:nvGrpSpPr>
      <p:grpSpPr>
        <a:xfrm>
          <a:off x="0" y="0"/>
          <a:ext cx="0" cy="0"/>
          <a:chOff x="0" y="0"/>
          <a:chExt cx="0" cy="0"/>
        </a:xfrm>
      </p:grpSpPr>
      <p:sp>
        <p:nvSpPr>
          <p:cNvPr id="49" name="Shape 49"/>
          <p:cNvSpPr>
            <a:spLocks noGrp="1"/>
          </p:cNvSpPr>
          <p:nvPr>
            <p:ph type="title"/>
          </p:nvPr>
        </p:nvSpPr>
        <p:spPr>
          <a:xfrm>
            <a:off x="776883" y="401836"/>
            <a:ext cx="7590235" cy="1660922"/>
          </a:xfrm>
          <a:prstGeom prst="rect">
            <a:avLst/>
          </a:prstGeom>
        </p:spPr>
        <p:txBody>
          <a:bodyPr/>
          <a:lstStyle/>
          <a:p>
            <a:r>
              <a:t>Title Text</a:t>
            </a:r>
          </a:p>
        </p:txBody>
      </p:sp>
      <p:sp>
        <p:nvSpPr>
          <p:cNvPr id="50" name="Shape 5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2565177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57" name="Shape 57"/>
          <p:cNvSpPr>
            <a:spLocks noGrp="1"/>
          </p:cNvSpPr>
          <p:nvPr>
            <p:ph type="pic" sz="quarter" idx="13"/>
          </p:nvPr>
        </p:nvSpPr>
        <p:spPr>
          <a:xfrm>
            <a:off x="428626" y="440272"/>
            <a:ext cx="3170039" cy="2920010"/>
          </a:xfrm>
          <a:prstGeom prst="rect">
            <a:avLst/>
          </a:prstGeom>
        </p:spPr>
        <p:txBody>
          <a:bodyPr lIns="91439" tIns="45719" rIns="91439" bIns="45719" anchor="t">
            <a:noAutofit/>
          </a:bodyPr>
          <a:lstStyle/>
          <a:p>
            <a:endParaRPr/>
          </a:p>
        </p:txBody>
      </p:sp>
      <p:sp>
        <p:nvSpPr>
          <p:cNvPr id="58" name="Shape 58"/>
          <p:cNvSpPr>
            <a:spLocks noGrp="1"/>
          </p:cNvSpPr>
          <p:nvPr>
            <p:ph type="pic" idx="14"/>
          </p:nvPr>
        </p:nvSpPr>
        <p:spPr>
          <a:xfrm>
            <a:off x="3741540" y="444218"/>
            <a:ext cx="4947047" cy="5973962"/>
          </a:xfrm>
          <a:prstGeom prst="rect">
            <a:avLst/>
          </a:prstGeom>
        </p:spPr>
        <p:txBody>
          <a:bodyPr lIns="91439" tIns="45719" rIns="91439" bIns="45719" anchor="t">
            <a:noAutofit/>
          </a:bodyPr>
          <a:lstStyle/>
          <a:p>
            <a:endParaRPr/>
          </a:p>
        </p:txBody>
      </p:sp>
      <p:sp>
        <p:nvSpPr>
          <p:cNvPr id="59" name="Shape 59"/>
          <p:cNvSpPr>
            <a:spLocks noGrp="1"/>
          </p:cNvSpPr>
          <p:nvPr>
            <p:ph type="pic" sz="quarter" idx="15"/>
          </p:nvPr>
        </p:nvSpPr>
        <p:spPr>
          <a:xfrm>
            <a:off x="428626" y="3497720"/>
            <a:ext cx="3170039" cy="2911080"/>
          </a:xfrm>
          <a:prstGeom prst="rect">
            <a:avLst/>
          </a:prstGeom>
        </p:spPr>
        <p:txBody>
          <a:bodyPr lIns="91439" tIns="45719" rIns="91439" bIns="45719" anchor="t">
            <a:noAutofit/>
          </a:bodyPr>
          <a:lstStyle/>
          <a:p>
            <a:endParaRPr/>
          </a:p>
        </p:txBody>
      </p:sp>
      <p:sp>
        <p:nvSpPr>
          <p:cNvPr id="60" name="Shape 6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119579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67" name="Shape 67"/>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11411790"/>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605328FF-248B-954A-AF92-F117CB694FF2}" type="datetime1">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30794802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511C6884-6544-2E45-AD5D-867D75E0220C}" type="datetime1">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54333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9C3BE525-F014-7943-B77D-CFCE7BF22667}" type="datetime1">
              <a:rPr lang="en-US" smtClean="0"/>
              <a:t>3/22/2016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7502837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2744A2F1-2A28-E248-82ED-A725357663F2}" type="datetime1">
              <a:rPr lang="en-US" smtClean="0"/>
              <a:t>3/22/2016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4212AE-C6D7-4DAE-B05A-60F3647E62E0}" type="slidenum">
              <a:rPr lang="en-US" smtClean="0"/>
              <a:t>‹#›</a:t>
            </a:fld>
            <a:endParaRPr lang="en-US"/>
          </a:p>
        </p:txBody>
      </p:sp>
    </p:spTree>
    <p:extLst>
      <p:ext uri="{BB962C8B-B14F-4D97-AF65-F5344CB8AC3E}">
        <p14:creationId xmlns:p14="http://schemas.microsoft.com/office/powerpoint/2010/main" val="1878659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776883" y="660797"/>
            <a:ext cx="7590235" cy="553640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8"/>
              </a:buBlip>
            </a:lvl1pPr>
            <a:lvl2pPr>
              <a:buBlip>
                <a:blip r:embed="rId8"/>
              </a:buBlip>
            </a:lvl2pPr>
            <a:lvl3pPr>
              <a:buBlip>
                <a:blip r:embed="rId8"/>
              </a:buBlip>
            </a:lvl3pPr>
            <a:lvl4pPr>
              <a:buBlip>
                <a:blip r:embed="rId8"/>
              </a:buBlip>
            </a:lvl4pPr>
            <a:lvl5pPr>
              <a:buBlip>
                <a:blip r:embed="rId8"/>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370013" y="1371600"/>
            <a:ext cx="7315201" cy="465138"/>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4442501" y="6590110"/>
            <a:ext cx="250069" cy="248658"/>
          </a:xfrm>
          <a:prstGeom prst="rect">
            <a:avLst/>
          </a:prstGeom>
          <a:ln w="12700">
            <a:miter lim="400000"/>
          </a:ln>
        </p:spPr>
        <p:txBody>
          <a:bodyPr wrap="none" lIns="50800" tIns="50800" rIns="50800" bIns="50800">
            <a:spAutoFit/>
          </a:bodyPr>
          <a:lstStyle>
            <a:lvl1pPr>
              <a:defRPr sz="949" b="1">
                <a:solidFill>
                  <a:srgbClr val="454428"/>
                </a:solidFill>
              </a:defRPr>
            </a:lvl1pPr>
          </a:lstStyle>
          <a:p>
            <a:pPr algn="ctr" defTabSz="308063" hangingPunct="0"/>
            <a:fld id="{86CB4B4D-7CA3-9044-876B-883B54F8677D}" type="slidenum">
              <a:rPr lang="en-US" kern="0" smtClean="0">
                <a:latin typeface="Didot"/>
                <a:sym typeface="Didot"/>
              </a:rPr>
              <a:pPr algn="ctr" defTabSz="308063" hangingPunct="0"/>
              <a:t>‹#›</a:t>
            </a:fld>
            <a:endParaRPr lang="en-US" kern="0">
              <a:latin typeface="Didot"/>
              <a:sym typeface="Didot"/>
            </a:endParaRPr>
          </a:p>
        </p:txBody>
      </p:sp>
    </p:spTree>
    <p:extLst>
      <p:ext uri="{BB962C8B-B14F-4D97-AF65-F5344CB8AC3E}">
        <p14:creationId xmlns:p14="http://schemas.microsoft.com/office/powerpoint/2010/main" val="386429605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Lst>
  <p:transition spd="med"/>
  <p:hf hdr="0" ftr="0" dt="0"/>
  <p:txStyles>
    <p:titleStyle>
      <a:lvl1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1pPr>
      <a:lvl2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2pPr>
      <a:lvl3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3pPr>
      <a:lvl4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4pPr>
      <a:lvl5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5pPr>
      <a:lvl6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6pPr>
      <a:lvl7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7pPr>
      <a:lvl8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8pPr>
      <a:lvl9pPr marL="0" marR="0" indent="0" algn="ctr" defTabSz="308063" rtl="0" latinLnBrk="0">
        <a:lnSpc>
          <a:spcPct val="100000"/>
        </a:lnSpc>
        <a:spcBef>
          <a:spcPts val="0"/>
        </a:spcBef>
        <a:spcAft>
          <a:spcPts val="0"/>
        </a:spcAft>
        <a:buClrTx/>
        <a:buSzTx/>
        <a:buFontTx/>
        <a:buNone/>
        <a:tabLst/>
        <a:defRPr sz="4008" b="0" i="0" u="none" strike="noStrike" cap="none" spc="0" baseline="0">
          <a:ln>
            <a:noFill/>
          </a:ln>
          <a:solidFill>
            <a:srgbClr val="85604A"/>
          </a:solidFill>
          <a:uFillTx/>
          <a:latin typeface="Didot"/>
          <a:ea typeface="Didot"/>
          <a:cs typeface="Didot"/>
          <a:sym typeface="Didot"/>
        </a:defRPr>
      </a:lvl9pPr>
    </p:titleStyle>
    <p:bodyStyle>
      <a:lvl1pPr marL="234396"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1pPr>
      <a:lvl2pPr marL="468792"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2pPr>
      <a:lvl3pPr marL="703188"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3pPr>
      <a:lvl4pPr marL="937584"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4pPr>
      <a:lvl5pPr marL="1171980" marR="0" indent="-234396" algn="l" defTabSz="308063" rtl="0" latinLnBrk="0">
        <a:lnSpc>
          <a:spcPct val="100000"/>
        </a:lnSpc>
        <a:spcBef>
          <a:spcPts val="1688"/>
        </a:spcBef>
        <a:spcAft>
          <a:spcPts val="0"/>
        </a:spcAft>
        <a:buClrTx/>
        <a:buSzPct val="50000"/>
        <a:buFontTx/>
        <a:buBlip>
          <a:blip r:embed="rId8"/>
        </a:buBlip>
        <a:tabLst/>
        <a:defRPr sz="2426" b="0" i="0" u="none" strike="noStrike" cap="none" spc="0" baseline="0">
          <a:ln>
            <a:noFill/>
          </a:ln>
          <a:solidFill>
            <a:srgbClr val="625B48"/>
          </a:solidFill>
          <a:uFillTx/>
          <a:latin typeface="Didot"/>
          <a:ea typeface="Didot"/>
          <a:cs typeface="Didot"/>
          <a:sym typeface="Didot"/>
        </a:defRPr>
      </a:lvl5pPr>
      <a:lvl6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6pPr>
      <a:lvl7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7pPr>
      <a:lvl8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8pPr>
      <a:lvl9pPr marL="0" marR="0" indent="0" algn="l" defTabSz="308063" rtl="0" latinLnBrk="0">
        <a:lnSpc>
          <a:spcPct val="100000"/>
        </a:lnSpc>
        <a:spcBef>
          <a:spcPts val="1688"/>
        </a:spcBef>
        <a:spcAft>
          <a:spcPts val="0"/>
        </a:spcAft>
        <a:buClrTx/>
        <a:buSzTx/>
        <a:buFontTx/>
        <a:buNone/>
        <a:tabLst/>
        <a:defRPr sz="2426" b="0" i="0" u="none" strike="noStrike" cap="none" spc="0" baseline="0">
          <a:ln>
            <a:noFill/>
          </a:ln>
          <a:solidFill>
            <a:srgbClr val="625B48"/>
          </a:solidFill>
          <a:uFillTx/>
          <a:latin typeface="Didot"/>
          <a:ea typeface="Didot"/>
          <a:cs typeface="Didot"/>
          <a:sym typeface="Didot"/>
        </a:defRPr>
      </a:lvl9pPr>
    </p:bodyStyle>
    <p:otherStyle>
      <a:lvl1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1pPr>
      <a:lvl2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2pPr>
      <a:lvl3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3pPr>
      <a:lvl4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4pPr>
      <a:lvl5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5pPr>
      <a:lvl6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6pPr>
      <a:lvl7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7pPr>
      <a:lvl8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8pPr>
      <a:lvl9pPr marL="0" marR="0" indent="0" algn="ctr" defTabSz="308063" rtl="0" latinLnBrk="0">
        <a:lnSpc>
          <a:spcPct val="100000"/>
        </a:lnSpc>
        <a:spcBef>
          <a:spcPts val="0"/>
        </a:spcBef>
        <a:spcAft>
          <a:spcPts val="0"/>
        </a:spcAft>
        <a:buClrTx/>
        <a:buSzTx/>
        <a:buFontTx/>
        <a:buNone/>
        <a:tabLst/>
        <a:defRPr sz="949" b="1" i="0" u="none" strike="noStrike" cap="none" spc="0" baseline="0">
          <a:ln>
            <a:noFill/>
          </a:ln>
          <a:solidFill>
            <a:schemeClr val="tx1"/>
          </a:solidFill>
          <a:uFillTx/>
          <a:latin typeface="+mn-lt"/>
          <a:ea typeface="+mn-ea"/>
          <a:cs typeface="+mn-cs"/>
          <a:sym typeface="Dido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0" y="6228371"/>
            <a:ext cx="472584" cy="365125"/>
          </a:xfrm>
          <a:prstGeom prst="rect">
            <a:avLst/>
          </a:prstGeom>
        </p:spPr>
        <p:txBody>
          <a:bodyPr vert="horz" lIns="91440" tIns="45720" rIns="91440" bIns="45720" rtlCol="0" anchor="ctr"/>
          <a:lstStyle>
            <a:lvl1pPr algn="r">
              <a:defRPr sz="1200">
                <a:solidFill>
                  <a:srgbClr val="FFFFFF"/>
                </a:solidFill>
              </a:defRPr>
            </a:lvl1pPr>
          </a:lstStyle>
          <a:p>
            <a:fld id="{D64212AE-C6D7-4DAE-B05A-60F3647E62E0}" type="slidenum">
              <a:rPr lang="en-US" smtClean="0"/>
              <a:pPr/>
              <a:t>‹#›</a:t>
            </a:fld>
            <a:endParaRPr lang="en-US"/>
          </a:p>
        </p:txBody>
      </p:sp>
    </p:spTree>
    <p:extLst>
      <p:ext uri="{BB962C8B-B14F-4D97-AF65-F5344CB8AC3E}">
        <p14:creationId xmlns:p14="http://schemas.microsoft.com/office/powerpoint/2010/main" val="195411664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Majlis Ansarullah</a:t>
            </a:r>
            <a:r>
              <a:rPr lang="en-US" b="1" dirty="0"/>
              <a:t/>
            </a:r>
            <a:br>
              <a:rPr lang="en-US" b="1" dirty="0"/>
            </a:br>
            <a:r>
              <a:rPr lang="en-US" b="1" dirty="0" smtClean="0"/>
              <a:t>Monthly Meeting</a:t>
            </a:r>
            <a:endParaRPr lang="en-US" b="1" dirty="0"/>
          </a:p>
        </p:txBody>
      </p:sp>
      <p:sp>
        <p:nvSpPr>
          <p:cNvPr id="3" name="Subtitle 2"/>
          <p:cNvSpPr>
            <a:spLocks noGrp="1"/>
          </p:cNvSpPr>
          <p:nvPr>
            <p:ph type="subTitle" idx="1"/>
          </p:nvPr>
        </p:nvSpPr>
        <p:spPr/>
        <p:txBody>
          <a:bodyPr/>
          <a:lstStyle/>
          <a:p>
            <a:r>
              <a:rPr lang="en-US" b="1" dirty="0" smtClean="0"/>
              <a:t>April 2016</a:t>
            </a:r>
            <a:endParaRPr lang="en-US" b="1" dirty="0"/>
          </a:p>
        </p:txBody>
      </p:sp>
      <p:sp>
        <p:nvSpPr>
          <p:cNvPr id="4" name="TextBox 3"/>
          <p:cNvSpPr txBox="1"/>
          <p:nvPr/>
        </p:nvSpPr>
        <p:spPr>
          <a:xfrm>
            <a:off x="3621975" y="5717310"/>
            <a:ext cx="5522026" cy="461665"/>
          </a:xfrm>
          <a:prstGeom prst="rect">
            <a:avLst/>
          </a:prstGeom>
          <a:noFill/>
        </p:spPr>
        <p:txBody>
          <a:bodyPr wrap="square" rtlCol="0">
            <a:spAutoFit/>
          </a:bodyPr>
          <a:lstStyle/>
          <a:p>
            <a:pPr algn="r"/>
            <a:r>
              <a:rPr lang="en-US" sz="1200" dirty="0" smtClean="0"/>
              <a:t>This slide deck contains images licensed for the purpose of this presentation only.  </a:t>
            </a:r>
          </a:p>
          <a:p>
            <a:pPr algn="r"/>
            <a:r>
              <a:rPr lang="en-US" sz="1200" dirty="0" smtClean="0"/>
              <a:t>No one is permitted to use the images for any other use, without prior permission.</a:t>
            </a:r>
            <a:endParaRPr lang="en-US" sz="1200" dirty="0"/>
          </a:p>
        </p:txBody>
      </p:sp>
      <p:sp>
        <p:nvSpPr>
          <p:cNvPr id="5" name="Slide Number Placeholder 4"/>
          <p:cNvSpPr>
            <a:spLocks noGrp="1"/>
          </p:cNvSpPr>
          <p:nvPr>
            <p:ph type="sldNum" sz="quarter" idx="12"/>
          </p:nvPr>
        </p:nvSpPr>
        <p:spPr/>
        <p:txBody>
          <a:bodyPr/>
          <a:lstStyle/>
          <a:p>
            <a:fld id="{D64212AE-C6D7-4DAE-B05A-60F3647E62E0}" type="slidenum">
              <a:rPr lang="en-US" smtClean="0"/>
              <a:t>1</a:t>
            </a:fld>
            <a:endParaRPr lang="en-US"/>
          </a:p>
        </p:txBody>
      </p:sp>
    </p:spTree>
    <p:extLst>
      <p:ext uri="{BB962C8B-B14F-4D97-AF65-F5344CB8AC3E}">
        <p14:creationId xmlns:p14="http://schemas.microsoft.com/office/powerpoint/2010/main" val="27732688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 name="TextBox 1"/>
          <p:cNvSpPr txBox="1"/>
          <p:nvPr/>
        </p:nvSpPr>
        <p:spPr>
          <a:xfrm>
            <a:off x="560571" y="1297624"/>
            <a:ext cx="8218420" cy="461665"/>
          </a:xfrm>
          <a:prstGeom prst="rect">
            <a:avLst/>
          </a:prstGeom>
          <a:noFill/>
        </p:spPr>
        <p:txBody>
          <a:bodyPr wrap="square" rtlCol="0">
            <a:spAutoFit/>
          </a:bodyPr>
          <a:lstStyle/>
          <a:p>
            <a:r>
              <a:rPr lang="en-US" sz="2400" b="1" dirty="0"/>
              <a:t>Option 1</a:t>
            </a:r>
            <a:r>
              <a:rPr lang="en-US" sz="2400" b="1" dirty="0" smtClean="0"/>
              <a:t>: </a:t>
            </a:r>
            <a:r>
              <a:rPr lang="en-US" sz="2400" dirty="0" smtClean="0"/>
              <a:t>Get up and move to another table.</a:t>
            </a:r>
            <a:endParaRPr lang="en-US" sz="2400" dirty="0"/>
          </a:p>
        </p:txBody>
      </p:sp>
      <p:sp>
        <p:nvSpPr>
          <p:cNvPr id="3" name="TextBox 2"/>
          <p:cNvSpPr txBox="1"/>
          <p:nvPr/>
        </p:nvSpPr>
        <p:spPr>
          <a:xfrm>
            <a:off x="542661" y="3599183"/>
            <a:ext cx="8058678" cy="830997"/>
          </a:xfrm>
          <a:prstGeom prst="rect">
            <a:avLst/>
          </a:prstGeom>
          <a:noFill/>
        </p:spPr>
        <p:txBody>
          <a:bodyPr wrap="square" rtlCol="0">
            <a:spAutoFit/>
          </a:bodyPr>
          <a:lstStyle/>
          <a:p>
            <a:r>
              <a:rPr lang="en-US" sz="2400" b="1" dirty="0"/>
              <a:t>Option </a:t>
            </a:r>
            <a:r>
              <a:rPr lang="en-US" sz="2400" b="1" dirty="0" smtClean="0"/>
              <a:t>3: </a:t>
            </a:r>
            <a:r>
              <a:rPr lang="en-US" sz="2400" dirty="0" smtClean="0"/>
              <a:t>Tell the brothers this conversation has hints of back-biting. </a:t>
            </a:r>
            <a:endParaRPr lang="en-US" sz="2400" dirty="0"/>
          </a:p>
        </p:txBody>
      </p:sp>
      <p:sp>
        <p:nvSpPr>
          <p:cNvPr id="4" name="TextBox 3"/>
          <p:cNvSpPr txBox="1"/>
          <p:nvPr/>
        </p:nvSpPr>
        <p:spPr>
          <a:xfrm>
            <a:off x="560571" y="2352791"/>
            <a:ext cx="8058678" cy="830997"/>
          </a:xfrm>
          <a:prstGeom prst="rect">
            <a:avLst/>
          </a:prstGeom>
          <a:noFill/>
        </p:spPr>
        <p:txBody>
          <a:bodyPr wrap="square" rtlCol="0">
            <a:spAutoFit/>
          </a:bodyPr>
          <a:lstStyle/>
          <a:p>
            <a:r>
              <a:rPr lang="en-US" sz="2400" b="1" dirty="0"/>
              <a:t>Option </a:t>
            </a:r>
            <a:r>
              <a:rPr lang="en-US" sz="2400" b="1" dirty="0" smtClean="0"/>
              <a:t>2: </a:t>
            </a:r>
            <a:r>
              <a:rPr lang="en-US" sz="2400" dirty="0" smtClean="0"/>
              <a:t>These are constructive observations. Provide this feedback to Zaim Sahib.</a:t>
            </a:r>
            <a:endParaRPr lang="en-US" sz="2400" dirty="0"/>
          </a:p>
        </p:txBody>
      </p:sp>
      <p:sp>
        <p:nvSpPr>
          <p:cNvPr id="6" name="TextBox 5"/>
          <p:cNvSpPr txBox="1"/>
          <p:nvPr/>
        </p:nvSpPr>
        <p:spPr>
          <a:xfrm>
            <a:off x="542661" y="4756518"/>
            <a:ext cx="8058678" cy="461665"/>
          </a:xfrm>
          <a:prstGeom prst="rect">
            <a:avLst/>
          </a:prstGeom>
          <a:noFill/>
        </p:spPr>
        <p:txBody>
          <a:bodyPr wrap="square" rtlCol="0">
            <a:spAutoFit/>
          </a:bodyPr>
          <a:lstStyle/>
          <a:p>
            <a:r>
              <a:rPr lang="en-US" sz="2400" b="1" dirty="0"/>
              <a:t>Option 4</a:t>
            </a:r>
            <a:r>
              <a:rPr lang="en-US" sz="2400" b="1" dirty="0" smtClean="0"/>
              <a:t>: </a:t>
            </a:r>
            <a:r>
              <a:rPr lang="en-US" sz="2400" dirty="0" smtClean="0"/>
              <a:t>Any other response</a:t>
            </a:r>
            <a:endParaRPr lang="en-US" sz="2400" dirty="0"/>
          </a:p>
        </p:txBody>
      </p:sp>
      <p:sp>
        <p:nvSpPr>
          <p:cNvPr id="7" name="Slide Number Placeholder 6"/>
          <p:cNvSpPr>
            <a:spLocks noGrp="1"/>
          </p:cNvSpPr>
          <p:nvPr>
            <p:ph type="sldNum" sz="quarter" idx="12"/>
          </p:nvPr>
        </p:nvSpPr>
        <p:spPr/>
        <p:txBody>
          <a:bodyPr/>
          <a:lstStyle/>
          <a:p>
            <a:fld id="{D64212AE-C6D7-4DAE-B05A-60F3647E62E0}" type="slidenum">
              <a:rPr lang="en-US" smtClean="0"/>
              <a:t>10</a:t>
            </a:fld>
            <a:endParaRPr lang="en-US"/>
          </a:p>
        </p:txBody>
      </p:sp>
    </p:spTree>
    <p:extLst>
      <p:ext uri="{BB962C8B-B14F-4D97-AF65-F5344CB8AC3E}">
        <p14:creationId xmlns:p14="http://schemas.microsoft.com/office/powerpoint/2010/main" val="704987942"/>
      </p:ext>
    </p:extLst>
  </p:cSld>
  <p:clrMapOvr>
    <a:masterClrMapping/>
  </p:clrMapOvr>
  <p:transition spd="med">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18653"/>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endParaRPr>
          </a:p>
        </p:txBody>
      </p:sp>
      <p:sp>
        <p:nvSpPr>
          <p:cNvPr id="2" name="Rectangle 1"/>
          <p:cNvSpPr/>
          <p:nvPr/>
        </p:nvSpPr>
        <p:spPr>
          <a:xfrm>
            <a:off x="510471" y="2365485"/>
            <a:ext cx="8123057" cy="3539430"/>
          </a:xfrm>
          <a:prstGeom prst="rect">
            <a:avLst/>
          </a:prstGeom>
        </p:spPr>
        <p:txBody>
          <a:bodyPr wrap="square">
            <a:spAutoFit/>
          </a:bodyPr>
          <a:lstStyle/>
          <a:p>
            <a:pPr algn="just"/>
            <a:r>
              <a:rPr lang="en-US" sz="2800" dirty="0" smtClean="0">
                <a:latin typeface="Calibri" panose="020F0502020204030204" pitchFamily="34" charset="0"/>
                <a:ea typeface="Calibri" panose="020F0502020204030204" pitchFamily="34" charset="0"/>
                <a:cs typeface="Times New Roman" panose="02020603050405020304" pitchFamily="18" charset="0"/>
              </a:rPr>
              <a:t>“Mere </a:t>
            </a:r>
            <a:r>
              <a:rPr lang="en-US" sz="2800" dirty="0">
                <a:latin typeface="Calibri" panose="020F0502020204030204" pitchFamily="34" charset="0"/>
                <a:ea typeface="Calibri" panose="020F0502020204030204" pitchFamily="34" charset="0"/>
                <a:cs typeface="Times New Roman" panose="02020603050405020304" pitchFamily="18" charset="0"/>
              </a:rPr>
              <a:t>words and knowledge will bring you nothing if you are not mindful of your deeds. Whether someone is able to counter an opponent in a debate or can prove the death of Jesus Christ (as), or can deliver a solid speech on a knowledgeable subject, such knowledge is hollow if it does not bring any practical benefit to man</a:t>
            </a:r>
            <a:r>
              <a:rPr lang="en-US" sz="2800" dirty="0" smtClean="0">
                <a:latin typeface="Calibri" panose="020F0502020204030204" pitchFamily="34" charset="0"/>
                <a:ea typeface="Calibri" panose="020F0502020204030204" pitchFamily="34" charset="0"/>
                <a:cs typeface="Times New Roman" panose="02020603050405020304" pitchFamily="18" charset="0"/>
              </a:rPr>
              <a:t>.”</a:t>
            </a:r>
            <a:endParaRPr lang="en-US" sz="1400" dirty="0" smtClean="0"/>
          </a:p>
          <a:p>
            <a:pPr algn="r"/>
            <a:r>
              <a:rPr lang="en-US" sz="1400" dirty="0"/>
              <a:t>Concluding address delivered by </a:t>
            </a:r>
            <a:r>
              <a:rPr lang="en-US" sz="1400" dirty="0" err="1"/>
              <a:t>Hazrat</a:t>
            </a:r>
            <a:r>
              <a:rPr lang="en-US" sz="1400" dirty="0"/>
              <a:t> Mirza </a:t>
            </a:r>
            <a:r>
              <a:rPr lang="en-US" sz="1400" dirty="0" err="1"/>
              <a:t>Masroor</a:t>
            </a:r>
            <a:r>
              <a:rPr lang="en-US" sz="1400" dirty="0"/>
              <a:t> Ahmad, </a:t>
            </a:r>
            <a:r>
              <a:rPr lang="en-US" sz="1400" dirty="0" err="1"/>
              <a:t>Khalifatul</a:t>
            </a:r>
            <a:r>
              <a:rPr lang="en-US" sz="1400" dirty="0"/>
              <a:t> </a:t>
            </a:r>
            <a:r>
              <a:rPr lang="en-US" sz="1400" dirty="0" err="1"/>
              <a:t>Masih</a:t>
            </a:r>
            <a:r>
              <a:rPr lang="en-US" sz="1400" dirty="0"/>
              <a:t> V, Head of the worldwide Ahmadiyya Muslim Community on June </a:t>
            </a:r>
            <a:r>
              <a:rPr lang="en-US" sz="1400" dirty="0" smtClean="0"/>
              <a:t>22, 2008 </a:t>
            </a:r>
            <a:r>
              <a:rPr lang="en-US" sz="1400" dirty="0"/>
              <a:t>at the Annual Convention USA</a:t>
            </a:r>
          </a:p>
        </p:txBody>
      </p:sp>
      <p:sp>
        <p:nvSpPr>
          <p:cNvPr id="4" name="TextBox 3"/>
          <p:cNvSpPr txBox="1"/>
          <p:nvPr/>
        </p:nvSpPr>
        <p:spPr>
          <a:xfrm>
            <a:off x="603045" y="1080290"/>
            <a:ext cx="8259601" cy="1200329"/>
          </a:xfrm>
          <a:prstGeom prst="rect">
            <a:avLst/>
          </a:prstGeom>
          <a:noFill/>
        </p:spPr>
        <p:txBody>
          <a:bodyPr wrap="square" rtlCol="0">
            <a:spAutoFit/>
          </a:bodyPr>
          <a:lstStyle/>
          <a:p>
            <a:r>
              <a:rPr lang="en-US" sz="3600" b="1" dirty="0" smtClean="0"/>
              <a:t>Promised Messiah (as) on Knowledge as a Reflection of Purity</a:t>
            </a:r>
            <a:endParaRPr lang="en-US" sz="3600" b="1" dirty="0"/>
          </a:p>
        </p:txBody>
      </p:sp>
      <p:sp>
        <p:nvSpPr>
          <p:cNvPr id="7" name="TextBox 6"/>
          <p:cNvSpPr txBox="1"/>
          <p:nvPr/>
        </p:nvSpPr>
        <p:spPr>
          <a:xfrm>
            <a:off x="3561574" y="406974"/>
            <a:ext cx="5582426" cy="461665"/>
          </a:xfrm>
          <a:prstGeom prst="rect">
            <a:avLst/>
          </a:prstGeom>
          <a:noFill/>
        </p:spPr>
        <p:txBody>
          <a:bodyPr wrap="none" rtlCol="0">
            <a:spAutoFit/>
          </a:bodyPr>
          <a:lstStyle/>
          <a:p>
            <a:r>
              <a:rPr lang="en-US" sz="2400" b="1" dirty="0" smtClean="0">
                <a:solidFill>
                  <a:schemeClr val="bg1"/>
                </a:solidFill>
              </a:rPr>
              <a:t>Guidance from the Promised Messiah (as) </a:t>
            </a:r>
            <a:endParaRPr lang="en-US" sz="2400" b="1" dirty="0">
              <a:solidFill>
                <a:schemeClr val="bg1"/>
              </a:solidFill>
            </a:endParaRPr>
          </a:p>
        </p:txBody>
      </p:sp>
      <p:sp>
        <p:nvSpPr>
          <p:cNvPr id="3" name="Slide Number Placeholder 2"/>
          <p:cNvSpPr>
            <a:spLocks noGrp="1"/>
          </p:cNvSpPr>
          <p:nvPr>
            <p:ph type="sldNum" sz="quarter" idx="12"/>
          </p:nvPr>
        </p:nvSpPr>
        <p:spPr/>
        <p:txBody>
          <a:bodyPr/>
          <a:lstStyle/>
          <a:p>
            <a:fld id="{D64212AE-C6D7-4DAE-B05A-60F3647E62E0}" type="slidenum">
              <a:rPr lang="en-US" smtClean="0"/>
              <a:t>11</a:t>
            </a:fld>
            <a:endParaRPr lang="en-US"/>
          </a:p>
        </p:txBody>
      </p:sp>
    </p:spTree>
    <p:extLst>
      <p:ext uri="{BB962C8B-B14F-4D97-AF65-F5344CB8AC3E}">
        <p14:creationId xmlns:p14="http://schemas.microsoft.com/office/powerpoint/2010/main" val="311128950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38246" y="1394497"/>
            <a:ext cx="4071019" cy="4493538"/>
          </a:xfrm>
          <a:prstGeom prst="rect">
            <a:avLst/>
          </a:prstGeom>
          <a:noFill/>
        </p:spPr>
        <p:txBody>
          <a:bodyPr wrap="square" rtlCol="0">
            <a:spAutoFit/>
          </a:bodyPr>
          <a:lstStyle/>
          <a:p>
            <a:pPr algn="just"/>
            <a:r>
              <a:rPr lang="en-US" sz="2200" b="1" dirty="0" smtClean="0"/>
              <a:t>It always seems that the other brothers in the Jama’at are more successful than me.  They drive nice new cars, own large homes, </a:t>
            </a:r>
            <a:r>
              <a:rPr lang="en-US" sz="2200" b="1" dirty="0"/>
              <a:t>and </a:t>
            </a:r>
            <a:r>
              <a:rPr lang="en-US" sz="2200" b="1" dirty="0" smtClean="0"/>
              <a:t>donate </a:t>
            </a:r>
            <a:r>
              <a:rPr lang="en-US" sz="2200" b="1" dirty="0"/>
              <a:t>a lot </a:t>
            </a:r>
            <a:r>
              <a:rPr lang="en-US" sz="2200" b="1" dirty="0" smtClean="0"/>
              <a:t>towards Jama’at</a:t>
            </a:r>
            <a:r>
              <a:rPr lang="en-US" sz="2200" b="1" dirty="0"/>
              <a:t>.  </a:t>
            </a:r>
            <a:r>
              <a:rPr lang="en-US" sz="2200" b="1" dirty="0" smtClean="0"/>
              <a:t>You will find me in the masjid all the time, especially engaged in prayers and </a:t>
            </a:r>
            <a:r>
              <a:rPr lang="en-US" sz="2200" b="1" dirty="0" err="1" smtClean="0"/>
              <a:t>Waqar</a:t>
            </a:r>
            <a:r>
              <a:rPr lang="en-US" sz="2200" b="1" dirty="0" smtClean="0"/>
              <a:t>-e-Amal.  Yet, I just have trouble making ends meet. It frustrates me that my other brothers have been blessed so much while I struggle so much.</a:t>
            </a:r>
            <a:endParaRPr lang="en-US" sz="2200" b="1" dirty="0"/>
          </a:p>
        </p:txBody>
      </p:sp>
      <p:sp>
        <p:nvSpPr>
          <p:cNvPr id="3" name="TextBox 2"/>
          <p:cNvSpPr txBox="1"/>
          <p:nvPr/>
        </p:nvSpPr>
        <p:spPr>
          <a:xfrm>
            <a:off x="5143488" y="1298431"/>
            <a:ext cx="3066289" cy="769441"/>
          </a:xfrm>
          <a:prstGeom prst="rect">
            <a:avLst/>
          </a:prstGeom>
          <a:noFill/>
        </p:spPr>
        <p:txBody>
          <a:bodyPr wrap="none" rtlCol="0">
            <a:spAutoFit/>
          </a:bodyPr>
          <a:lstStyle/>
          <a:p>
            <a:r>
              <a:rPr lang="en-US" sz="4400" b="1" dirty="0" smtClean="0"/>
              <a:t>Discussion II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0070" y="2049402"/>
            <a:ext cx="4650250" cy="3711318"/>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12</a:t>
            </a:fld>
            <a:endParaRPr lang="en-US"/>
          </a:p>
        </p:txBody>
      </p:sp>
    </p:spTree>
    <p:extLst>
      <p:ext uri="{BB962C8B-B14F-4D97-AF65-F5344CB8AC3E}">
        <p14:creationId xmlns:p14="http://schemas.microsoft.com/office/powerpoint/2010/main" val="1904279119"/>
      </p:ext>
    </p:extLst>
  </p:cSld>
  <p:clrMapOvr>
    <a:masterClrMapping/>
  </p:clrMapOvr>
  <p:transition spd="slow">
    <p:randomBa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758222" y="1670313"/>
            <a:ext cx="7627556" cy="769441"/>
          </a:xfrm>
          <a:prstGeom prst="rect">
            <a:avLst/>
          </a:prstGeom>
          <a:noFill/>
        </p:spPr>
        <p:txBody>
          <a:bodyPr wrap="square" rtlCol="0">
            <a:spAutoFit/>
          </a:bodyPr>
          <a:lstStyle/>
          <a:p>
            <a:r>
              <a:rPr lang="en-US" sz="2200" b="1" dirty="0"/>
              <a:t>Option 1: </a:t>
            </a:r>
            <a:r>
              <a:rPr lang="en-US" sz="2200" dirty="0" smtClean="0"/>
              <a:t>I must be doing something wrong.  Pray for self-reformation.</a:t>
            </a:r>
            <a:endParaRPr lang="en-US" sz="2200" dirty="0"/>
          </a:p>
        </p:txBody>
      </p:sp>
      <p:sp>
        <p:nvSpPr>
          <p:cNvPr id="3" name="TextBox 2"/>
          <p:cNvSpPr txBox="1"/>
          <p:nvPr/>
        </p:nvSpPr>
        <p:spPr>
          <a:xfrm>
            <a:off x="758222" y="2804549"/>
            <a:ext cx="7736991" cy="430887"/>
          </a:xfrm>
          <a:prstGeom prst="rect">
            <a:avLst/>
          </a:prstGeom>
          <a:noFill/>
        </p:spPr>
        <p:txBody>
          <a:bodyPr wrap="square" rtlCol="0">
            <a:spAutoFit/>
          </a:bodyPr>
          <a:lstStyle/>
          <a:p>
            <a:r>
              <a:rPr lang="en-US" sz="2200" b="1" dirty="0"/>
              <a:t>Option 2: </a:t>
            </a:r>
            <a:r>
              <a:rPr lang="en-US" sz="2200" dirty="0" smtClean="0"/>
              <a:t>Pray fervently that Allah ta’ala may increase my wealth.</a:t>
            </a:r>
            <a:endParaRPr lang="en-US" sz="2200" dirty="0"/>
          </a:p>
        </p:txBody>
      </p:sp>
      <p:sp>
        <p:nvSpPr>
          <p:cNvPr id="4" name="TextBox 3"/>
          <p:cNvSpPr txBox="1"/>
          <p:nvPr/>
        </p:nvSpPr>
        <p:spPr>
          <a:xfrm>
            <a:off x="758222" y="3727231"/>
            <a:ext cx="7496232" cy="769441"/>
          </a:xfrm>
          <a:prstGeom prst="rect">
            <a:avLst/>
          </a:prstGeom>
          <a:noFill/>
        </p:spPr>
        <p:txBody>
          <a:bodyPr wrap="square" rtlCol="0">
            <a:spAutoFit/>
          </a:bodyPr>
          <a:lstStyle/>
          <a:p>
            <a:r>
              <a:rPr lang="en-US" sz="2200" b="1" dirty="0"/>
              <a:t>Option 3: </a:t>
            </a:r>
            <a:r>
              <a:rPr lang="en-US" sz="2200" dirty="0" smtClean="0"/>
              <a:t>Put my trust in Allah and accept my life for the way it is.  </a:t>
            </a:r>
            <a:endParaRPr lang="en-US" sz="2200" dirty="0"/>
          </a:p>
        </p:txBody>
      </p:sp>
      <p:sp>
        <p:nvSpPr>
          <p:cNvPr id="6" name="TextBox 5"/>
          <p:cNvSpPr txBox="1"/>
          <p:nvPr/>
        </p:nvSpPr>
        <p:spPr>
          <a:xfrm>
            <a:off x="796661" y="4849168"/>
            <a:ext cx="8058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Option 4</a:t>
            </a:r>
            <a:r>
              <a:rPr lang="en-US" sz="2400" b="1" dirty="0" smtClean="0"/>
              <a:t>:</a:t>
            </a:r>
            <a:r>
              <a:rPr lang="en-US" sz="2400" dirty="0" smtClean="0"/>
              <a:t>  Any other response?</a:t>
            </a:r>
            <a:endParaRPr lang="en-US" sz="2400" dirty="0"/>
          </a:p>
        </p:txBody>
      </p:sp>
      <p:sp>
        <p:nvSpPr>
          <p:cNvPr id="7" name="Slide Number Placeholder 6"/>
          <p:cNvSpPr>
            <a:spLocks noGrp="1"/>
          </p:cNvSpPr>
          <p:nvPr>
            <p:ph type="sldNum" sz="quarter" idx="12"/>
          </p:nvPr>
        </p:nvSpPr>
        <p:spPr/>
        <p:txBody>
          <a:bodyPr/>
          <a:lstStyle/>
          <a:p>
            <a:fld id="{D64212AE-C6D7-4DAE-B05A-60F3647E62E0}" type="slidenum">
              <a:rPr lang="en-US" smtClean="0"/>
              <a:t>13</a:t>
            </a:fld>
            <a:endParaRPr lang="en-US"/>
          </a:p>
        </p:txBody>
      </p:sp>
    </p:spTree>
    <p:extLst>
      <p:ext uri="{BB962C8B-B14F-4D97-AF65-F5344CB8AC3E}">
        <p14:creationId xmlns:p14="http://schemas.microsoft.com/office/powerpoint/2010/main" val="4169937457"/>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35906"/>
            <a:ext cx="9144000" cy="4961060"/>
          </a:xfrm>
          <a:prstGeom prst="rect">
            <a:avLst/>
          </a:prstGeom>
          <a:solidFill>
            <a:schemeClr val="accent2">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576518" y="1983510"/>
            <a:ext cx="8160898" cy="4017510"/>
          </a:xfrm>
          <a:prstGeom prst="rect">
            <a:avLst/>
          </a:prstGeom>
        </p:spPr>
        <p:txBody>
          <a:bodyPr wrap="square">
            <a:spAutoFit/>
          </a:bodyPr>
          <a:lstStyle/>
          <a:p>
            <a:pPr algn="just">
              <a:lnSpc>
                <a:spcPct val="115000"/>
              </a:lnSpc>
              <a:spcAft>
                <a:spcPts val="750"/>
              </a:spcAft>
            </a:pPr>
            <a:r>
              <a:rPr lang="en-US" sz="2800" b="1" dirty="0" err="1">
                <a:latin typeface="Calibri" panose="020F0502020204030204" pitchFamily="34" charset="0"/>
                <a:ea typeface="Calibri" panose="020F0502020204030204" pitchFamily="34" charset="0"/>
                <a:cs typeface="Times New Roman" panose="02020603050405020304" pitchFamily="18" charset="0"/>
              </a:rPr>
              <a:t>Hadhrat</a:t>
            </a:r>
            <a:r>
              <a:rPr lang="en-US" sz="2800" b="1" dirty="0">
                <a:latin typeface="Calibri" panose="020F0502020204030204" pitchFamily="34" charset="0"/>
                <a:ea typeface="Calibri" panose="020F0502020204030204" pitchFamily="34" charset="0"/>
                <a:cs typeface="Times New Roman" panose="02020603050405020304" pitchFamily="18" charset="0"/>
              </a:rPr>
              <a:t> Haddad bin </a:t>
            </a:r>
            <a:r>
              <a:rPr lang="en-US" sz="2800" b="1" dirty="0" err="1">
                <a:latin typeface="Calibri" panose="020F0502020204030204" pitchFamily="34" charset="0"/>
                <a:ea typeface="Calibri" panose="020F0502020204030204" pitchFamily="34" charset="0"/>
                <a:cs typeface="Times New Roman" panose="02020603050405020304" pitchFamily="18" charset="0"/>
              </a:rPr>
              <a:t>Aus</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b="1" dirty="0" err="1">
                <a:latin typeface="Calibri" panose="020F0502020204030204" pitchFamily="34" charset="0"/>
                <a:ea typeface="Calibri" panose="020F0502020204030204" pitchFamily="34" charset="0"/>
                <a:cs typeface="Times New Roman" panose="02020603050405020304" pitchFamily="18" charset="0"/>
              </a:rPr>
              <a:t>r.a.</a:t>
            </a:r>
            <a:r>
              <a:rPr lang="en-US" sz="2800" b="1" dirty="0">
                <a:latin typeface="Calibri" panose="020F0502020204030204" pitchFamily="34" charset="0"/>
                <a:ea typeface="Calibri" panose="020F0502020204030204" pitchFamily="34" charset="0"/>
                <a:cs typeface="Times New Roman" panose="02020603050405020304" pitchFamily="18" charset="0"/>
              </a:rPr>
              <a:t> narrated that Prophet Muhammad (</a:t>
            </a:r>
            <a:r>
              <a:rPr lang="en-US" sz="2800" b="1" dirty="0" smtClean="0">
                <a:latin typeface="Calibri" panose="020F0502020204030204" pitchFamily="34" charset="0"/>
                <a:ea typeface="Calibri" panose="020F0502020204030204" pitchFamily="34" charset="0"/>
                <a:cs typeface="Times New Roman" panose="02020603050405020304" pitchFamily="18" charset="0"/>
              </a:rPr>
              <a:t>saws) </a:t>
            </a:r>
            <a:r>
              <a:rPr lang="en-US" sz="2800" b="1" dirty="0">
                <a:latin typeface="Calibri" panose="020F0502020204030204" pitchFamily="34" charset="0"/>
                <a:ea typeface="Calibri" panose="020F0502020204030204" pitchFamily="34" charset="0"/>
                <a:cs typeface="Times New Roman" panose="02020603050405020304" pitchFamily="18" charset="0"/>
              </a:rPr>
              <a:t>said, "A wise man is the one who calls himself to account (and refrains from doing evil deeds) and does noble deeds to benefit him after death; and the foolish person is the one who subdues himself to his temptations and desires and seeks from Allah the fulfillment of his vain desires</a:t>
            </a:r>
            <a:r>
              <a:rPr lang="en-US" sz="2800" b="1" dirty="0" smtClean="0">
                <a:latin typeface="Calibri" panose="020F0502020204030204" pitchFamily="34" charset="0"/>
                <a:ea typeface="Calibri" panose="020F0502020204030204" pitchFamily="34" charset="0"/>
                <a:cs typeface="Times New Roman" panose="02020603050405020304" pitchFamily="18" charset="0"/>
              </a:rPr>
              <a:t>". </a:t>
            </a:r>
          </a:p>
          <a:p>
            <a:pPr algn="r">
              <a:lnSpc>
                <a:spcPct val="115000"/>
              </a:lnSpc>
              <a:spcAft>
                <a:spcPts val="750"/>
              </a:spcAft>
            </a:pPr>
            <a:r>
              <a:rPr lang="en-US" sz="2000" b="1" i="1" dirty="0" smtClean="0">
                <a:latin typeface="Calibri" panose="020F0502020204030204" pitchFamily="34" charset="0"/>
                <a:ea typeface="Calibri" panose="020F0502020204030204" pitchFamily="34" charset="0"/>
                <a:cs typeface="Times New Roman" panose="02020603050405020304" pitchFamily="18" charset="0"/>
              </a:rPr>
              <a:t>At-</a:t>
            </a:r>
            <a:r>
              <a:rPr lang="en-US" sz="2000" b="1" i="1" dirty="0" err="1" smtClean="0">
                <a:latin typeface="Calibri" panose="020F0502020204030204" pitchFamily="34" charset="0"/>
                <a:ea typeface="Calibri" panose="020F0502020204030204" pitchFamily="34" charset="0"/>
                <a:cs typeface="Times New Roman" panose="02020603050405020304" pitchFamily="18" charset="0"/>
              </a:rPr>
              <a:t>Tirmidhi</a:t>
            </a:r>
            <a:r>
              <a:rPr lang="en-US" sz="2000" b="1" i="1" dirty="0">
                <a:latin typeface="Calibri" panose="020F0502020204030204" pitchFamily="34" charset="0"/>
                <a:ea typeface="Calibri" panose="020F0502020204030204" pitchFamily="34" charset="0"/>
                <a:cs typeface="Times New Roman" panose="02020603050405020304" pitchFamily="18" charset="0"/>
              </a:rPr>
              <a:t>, Hadith Book 1, Hadith </a:t>
            </a:r>
            <a:r>
              <a:rPr lang="en-US" sz="2000" b="1" i="1" dirty="0" smtClean="0">
                <a:latin typeface="Calibri" panose="020F0502020204030204" pitchFamily="34" charset="0"/>
                <a:ea typeface="Calibri" panose="020F0502020204030204" pitchFamily="34" charset="0"/>
                <a:cs typeface="Times New Roman" panose="02020603050405020304" pitchFamily="18" charset="0"/>
              </a:rPr>
              <a:t>66</a:t>
            </a:r>
            <a:endParaRPr lang="en-US" sz="2000" b="1" i="1" dirty="0"/>
          </a:p>
        </p:txBody>
      </p:sp>
      <p:sp>
        <p:nvSpPr>
          <p:cNvPr id="3" name="TextBox 2"/>
          <p:cNvSpPr txBox="1"/>
          <p:nvPr/>
        </p:nvSpPr>
        <p:spPr>
          <a:xfrm>
            <a:off x="599079" y="1239352"/>
            <a:ext cx="6295954" cy="707886"/>
          </a:xfrm>
          <a:prstGeom prst="rect">
            <a:avLst/>
          </a:prstGeom>
          <a:noFill/>
        </p:spPr>
        <p:txBody>
          <a:bodyPr wrap="none" rtlCol="0">
            <a:spAutoFit/>
          </a:bodyPr>
          <a:lstStyle/>
          <a:p>
            <a:r>
              <a:rPr lang="en-US" sz="4000" b="1" dirty="0" smtClean="0"/>
              <a:t>Good Deeds and Bad Desires</a:t>
            </a:r>
            <a:endParaRPr lang="en-US" sz="4000" b="1" dirty="0"/>
          </a:p>
        </p:txBody>
      </p:sp>
      <p:sp>
        <p:nvSpPr>
          <p:cNvPr id="6" name="TextBox 5"/>
          <p:cNvSpPr txBox="1"/>
          <p:nvPr/>
        </p:nvSpPr>
        <p:spPr>
          <a:xfrm>
            <a:off x="3866733" y="425273"/>
            <a:ext cx="5199244" cy="461665"/>
          </a:xfrm>
          <a:prstGeom prst="rect">
            <a:avLst/>
          </a:prstGeom>
          <a:noFill/>
        </p:spPr>
        <p:txBody>
          <a:bodyPr wrap="none" rtlCol="0">
            <a:spAutoFit/>
          </a:bodyPr>
          <a:lstStyle/>
          <a:p>
            <a:r>
              <a:rPr lang="en-US" sz="2400" b="1" dirty="0" smtClean="0">
                <a:solidFill>
                  <a:schemeClr val="bg1"/>
                </a:solidFill>
              </a:rPr>
              <a:t>Guidance from the Holy Prophet (saw)</a:t>
            </a:r>
            <a:endParaRPr lang="en-US" sz="24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14</a:t>
            </a:fld>
            <a:endParaRPr lang="en-US"/>
          </a:p>
        </p:txBody>
      </p:sp>
    </p:spTree>
    <p:extLst>
      <p:ext uri="{BB962C8B-B14F-4D97-AF65-F5344CB8AC3E}">
        <p14:creationId xmlns:p14="http://schemas.microsoft.com/office/powerpoint/2010/main" val="31982136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92160"/>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519982" y="2176773"/>
            <a:ext cx="4286105" cy="3693319"/>
          </a:xfrm>
          <a:prstGeom prst="rect">
            <a:avLst/>
          </a:prstGeom>
          <a:noFill/>
        </p:spPr>
        <p:txBody>
          <a:bodyPr wrap="square" rtlCol="0">
            <a:spAutoFit/>
          </a:bodyPr>
          <a:lstStyle/>
          <a:p>
            <a:pPr algn="just"/>
            <a:r>
              <a:rPr lang="en-US" sz="2600" b="1" dirty="0" smtClean="0"/>
              <a:t>As you reflect on your biggest spiritual weaknesses, telling lies is one sin that plagues you.  There is both the outright lying you know you’ve done, as well as not practicing </a:t>
            </a:r>
            <a:r>
              <a:rPr lang="en-US" sz="2600" b="1" dirty="0" err="1" smtClean="0"/>
              <a:t>Qawl</a:t>
            </a:r>
            <a:r>
              <a:rPr lang="en-US" sz="2600" b="1" dirty="0" smtClean="0"/>
              <a:t>-e-</a:t>
            </a:r>
            <a:r>
              <a:rPr lang="en-US" sz="2600" b="1" dirty="0" err="1" smtClean="0"/>
              <a:t>Sadeedun</a:t>
            </a:r>
            <a:r>
              <a:rPr lang="en-US" sz="2600" b="1" dirty="0" smtClean="0"/>
              <a:t>.  How would you first approach your reformation? </a:t>
            </a:r>
            <a:endParaRPr lang="en-US" sz="2600" b="1" dirty="0"/>
          </a:p>
        </p:txBody>
      </p:sp>
      <p:sp>
        <p:nvSpPr>
          <p:cNvPr id="3" name="TextBox 2"/>
          <p:cNvSpPr txBox="1"/>
          <p:nvPr/>
        </p:nvSpPr>
        <p:spPr>
          <a:xfrm>
            <a:off x="575420" y="1286977"/>
            <a:ext cx="3216721" cy="769441"/>
          </a:xfrm>
          <a:prstGeom prst="rect">
            <a:avLst/>
          </a:prstGeom>
          <a:noFill/>
        </p:spPr>
        <p:txBody>
          <a:bodyPr wrap="none" rtlCol="0">
            <a:spAutoFit/>
          </a:bodyPr>
          <a:lstStyle/>
          <a:p>
            <a:r>
              <a:rPr lang="en-US" sz="4400" b="1" dirty="0" smtClean="0"/>
              <a:t>Discussion III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809" y="2056418"/>
            <a:ext cx="3887182" cy="3887182"/>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15</a:t>
            </a:fld>
            <a:endParaRPr lang="en-US"/>
          </a:p>
        </p:txBody>
      </p:sp>
    </p:spTree>
    <p:extLst>
      <p:ext uri="{BB962C8B-B14F-4D97-AF65-F5344CB8AC3E}">
        <p14:creationId xmlns:p14="http://schemas.microsoft.com/office/powerpoint/2010/main" val="22850447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 name="TextBox 1"/>
          <p:cNvSpPr txBox="1"/>
          <p:nvPr/>
        </p:nvSpPr>
        <p:spPr>
          <a:xfrm>
            <a:off x="657775" y="1695573"/>
            <a:ext cx="8345407" cy="830997"/>
          </a:xfrm>
          <a:prstGeom prst="rect">
            <a:avLst/>
          </a:prstGeom>
          <a:noFill/>
        </p:spPr>
        <p:txBody>
          <a:bodyPr wrap="square" rtlCol="0">
            <a:spAutoFit/>
          </a:bodyPr>
          <a:lstStyle/>
          <a:p>
            <a:r>
              <a:rPr lang="en-US" sz="2400" b="1" dirty="0"/>
              <a:t>Option 1: </a:t>
            </a:r>
            <a:r>
              <a:rPr lang="en-US" sz="2400" dirty="0" smtClean="0"/>
              <a:t>Recite the prayers of </a:t>
            </a:r>
            <a:r>
              <a:rPr lang="en-US" sz="2400" dirty="0" err="1" smtClean="0"/>
              <a:t>istighfar</a:t>
            </a:r>
            <a:r>
              <a:rPr lang="en-US" sz="2400" dirty="0" smtClean="0"/>
              <a:t> continuously throughout the day.</a:t>
            </a:r>
            <a:endParaRPr lang="en-US" sz="2400" dirty="0"/>
          </a:p>
        </p:txBody>
      </p:sp>
      <p:sp>
        <p:nvSpPr>
          <p:cNvPr id="3" name="TextBox 2"/>
          <p:cNvSpPr txBox="1"/>
          <p:nvPr/>
        </p:nvSpPr>
        <p:spPr>
          <a:xfrm>
            <a:off x="659282" y="2928198"/>
            <a:ext cx="8343900" cy="461665"/>
          </a:xfrm>
          <a:prstGeom prst="rect">
            <a:avLst/>
          </a:prstGeom>
          <a:noFill/>
        </p:spPr>
        <p:txBody>
          <a:bodyPr wrap="square" rtlCol="0">
            <a:spAutoFit/>
          </a:bodyPr>
          <a:lstStyle/>
          <a:p>
            <a:r>
              <a:rPr lang="en-US" sz="2400" b="1" dirty="0"/>
              <a:t>Option 2</a:t>
            </a:r>
            <a:r>
              <a:rPr lang="en-US" sz="2400" b="1" dirty="0" smtClean="0"/>
              <a:t>: </a:t>
            </a:r>
            <a:r>
              <a:rPr lang="en-US" sz="2400" dirty="0" smtClean="0"/>
              <a:t>Confess your lies to those affected.</a:t>
            </a:r>
            <a:endParaRPr lang="en-US" sz="2400" dirty="0"/>
          </a:p>
        </p:txBody>
      </p:sp>
      <p:sp>
        <p:nvSpPr>
          <p:cNvPr id="4" name="TextBox 3"/>
          <p:cNvSpPr txBox="1"/>
          <p:nvPr/>
        </p:nvSpPr>
        <p:spPr>
          <a:xfrm>
            <a:off x="659282" y="3791491"/>
            <a:ext cx="8343900" cy="461665"/>
          </a:xfrm>
          <a:prstGeom prst="rect">
            <a:avLst/>
          </a:prstGeom>
          <a:noFill/>
        </p:spPr>
        <p:txBody>
          <a:bodyPr wrap="square" rtlCol="0">
            <a:spAutoFit/>
          </a:bodyPr>
          <a:lstStyle/>
          <a:p>
            <a:r>
              <a:rPr lang="en-US" sz="2400" b="1" dirty="0"/>
              <a:t>Option 3: </a:t>
            </a:r>
            <a:r>
              <a:rPr lang="en-US" sz="2400" dirty="0" smtClean="0"/>
              <a:t>Make a firm resolve to not lie again.</a:t>
            </a:r>
            <a:endParaRPr lang="en-US" sz="2400" dirty="0"/>
          </a:p>
        </p:txBody>
      </p:sp>
      <p:sp>
        <p:nvSpPr>
          <p:cNvPr id="6" name="TextBox 5"/>
          <p:cNvSpPr txBox="1"/>
          <p:nvPr/>
        </p:nvSpPr>
        <p:spPr>
          <a:xfrm>
            <a:off x="669661" y="4595168"/>
            <a:ext cx="805867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t>Option 4</a:t>
            </a:r>
            <a:r>
              <a:rPr lang="en-US" sz="2400" b="1" dirty="0" smtClean="0"/>
              <a:t>:</a:t>
            </a:r>
            <a:r>
              <a:rPr lang="en-US" sz="2400" dirty="0" smtClean="0"/>
              <a:t>  Any other response?</a:t>
            </a:r>
            <a:endParaRPr lang="en-US" sz="2400" dirty="0"/>
          </a:p>
        </p:txBody>
      </p:sp>
      <p:sp>
        <p:nvSpPr>
          <p:cNvPr id="7" name="Slide Number Placeholder 6"/>
          <p:cNvSpPr>
            <a:spLocks noGrp="1"/>
          </p:cNvSpPr>
          <p:nvPr>
            <p:ph type="sldNum" sz="quarter" idx="12"/>
          </p:nvPr>
        </p:nvSpPr>
        <p:spPr/>
        <p:txBody>
          <a:bodyPr/>
          <a:lstStyle/>
          <a:p>
            <a:fld id="{D64212AE-C6D7-4DAE-B05A-60F3647E62E0}" type="slidenum">
              <a:rPr lang="en-US" smtClean="0"/>
              <a:t>16</a:t>
            </a:fld>
            <a:endParaRPr lang="en-US"/>
          </a:p>
        </p:txBody>
      </p:sp>
    </p:spTree>
    <p:extLst>
      <p:ext uri="{BB962C8B-B14F-4D97-AF65-F5344CB8AC3E}">
        <p14:creationId xmlns:p14="http://schemas.microsoft.com/office/powerpoint/2010/main" val="7374558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0" y="1178908"/>
            <a:ext cx="9144000" cy="4893647"/>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4" name="TextBox 3"/>
          <p:cNvSpPr txBox="1"/>
          <p:nvPr/>
        </p:nvSpPr>
        <p:spPr>
          <a:xfrm>
            <a:off x="1528883" y="1272422"/>
            <a:ext cx="5881256" cy="646331"/>
          </a:xfrm>
          <a:prstGeom prst="rect">
            <a:avLst/>
          </a:prstGeom>
          <a:noFill/>
        </p:spPr>
        <p:txBody>
          <a:bodyPr wrap="square" rtlCol="0">
            <a:spAutoFit/>
          </a:bodyPr>
          <a:lstStyle/>
          <a:p>
            <a:pPr algn="ctr"/>
            <a:r>
              <a:rPr lang="en-US" sz="3600" b="1" dirty="0" smtClean="0"/>
              <a:t>The Path to Forgiveness</a:t>
            </a:r>
            <a:endParaRPr lang="en-US" sz="3600" b="1" dirty="0"/>
          </a:p>
        </p:txBody>
      </p:sp>
      <p:sp>
        <p:nvSpPr>
          <p:cNvPr id="8" name="Rectangle 7"/>
          <p:cNvSpPr/>
          <p:nvPr/>
        </p:nvSpPr>
        <p:spPr>
          <a:xfrm>
            <a:off x="271773" y="1918753"/>
            <a:ext cx="8600453" cy="4093428"/>
          </a:xfrm>
          <a:prstGeom prst="rect">
            <a:avLst/>
          </a:prstGeom>
        </p:spPr>
        <p:txBody>
          <a:bodyPr wrap="square">
            <a:spAutoFit/>
          </a:bodyPr>
          <a:lstStyle/>
          <a:p>
            <a:r>
              <a:rPr lang="en-US" sz="3200" dirty="0" smtClean="0"/>
              <a:t>“Forgiveness </a:t>
            </a:r>
            <a:r>
              <a:rPr lang="en-US" sz="3200" dirty="0"/>
              <a:t>is not only the uttering of these two simple words, but is the firm determination and resolve to make pure and virtuous changes in the heart; seeking the help of Allah; asking for His forgiveness for past transgressions and sins; pledging to spend one’s life henceforth free from sin; and, seeking the ability to do so from Allah</a:t>
            </a:r>
            <a:r>
              <a:rPr lang="en-US" sz="3200" dirty="0" smtClean="0"/>
              <a:t>.”</a:t>
            </a:r>
          </a:p>
          <a:p>
            <a:pPr algn="r"/>
            <a:r>
              <a:rPr lang="en-US" i="1" dirty="0"/>
              <a:t>Concluding address delivered by </a:t>
            </a:r>
            <a:r>
              <a:rPr lang="en-US" i="1" dirty="0" err="1"/>
              <a:t>Hazrat</a:t>
            </a:r>
            <a:r>
              <a:rPr lang="en-US" i="1" dirty="0"/>
              <a:t> Mirza </a:t>
            </a:r>
            <a:r>
              <a:rPr lang="en-US" i="1" dirty="0" err="1"/>
              <a:t>Masroor</a:t>
            </a:r>
            <a:r>
              <a:rPr lang="en-US" i="1" dirty="0"/>
              <a:t> Ahmad, </a:t>
            </a:r>
            <a:r>
              <a:rPr lang="en-US" i="1" dirty="0" err="1"/>
              <a:t>Khalifatul</a:t>
            </a:r>
            <a:r>
              <a:rPr lang="en-US" i="1" dirty="0"/>
              <a:t> </a:t>
            </a:r>
            <a:r>
              <a:rPr lang="en-US" i="1" dirty="0" err="1"/>
              <a:t>Masih</a:t>
            </a:r>
            <a:r>
              <a:rPr lang="en-US" i="1" dirty="0"/>
              <a:t> V, Head of the worldwide Ahmadiyya Muslim community, on 19th April 2008 at the Ghana </a:t>
            </a:r>
            <a:r>
              <a:rPr lang="en-US" i="1" dirty="0" err="1" smtClean="0"/>
              <a:t>Jalsa</a:t>
            </a:r>
            <a:endParaRPr lang="en-US" dirty="0"/>
          </a:p>
        </p:txBody>
      </p:sp>
      <p:sp>
        <p:nvSpPr>
          <p:cNvPr id="7" name="TextBox 6"/>
          <p:cNvSpPr txBox="1"/>
          <p:nvPr/>
        </p:nvSpPr>
        <p:spPr>
          <a:xfrm>
            <a:off x="4469511" y="439654"/>
            <a:ext cx="4111575" cy="461665"/>
          </a:xfrm>
          <a:prstGeom prst="rect">
            <a:avLst/>
          </a:prstGeom>
          <a:noFill/>
        </p:spPr>
        <p:txBody>
          <a:bodyPr wrap="none" rtlCol="0">
            <a:spAutoFit/>
          </a:bodyPr>
          <a:lstStyle/>
          <a:p>
            <a:r>
              <a:rPr lang="en-US" sz="2400" b="1" dirty="0" smtClean="0">
                <a:solidFill>
                  <a:schemeClr val="bg1"/>
                </a:solidFill>
              </a:rPr>
              <a:t>Guidance from the Hazur (aba)</a:t>
            </a:r>
            <a:endParaRPr lang="en-US" sz="24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17</a:t>
            </a:fld>
            <a:endParaRPr lang="en-US"/>
          </a:p>
        </p:txBody>
      </p:sp>
    </p:spTree>
    <p:extLst>
      <p:ext uri="{BB962C8B-B14F-4D97-AF65-F5344CB8AC3E}">
        <p14:creationId xmlns:p14="http://schemas.microsoft.com/office/powerpoint/2010/main" val="5938611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3285623" y="465113"/>
            <a:ext cx="5872377" cy="400110"/>
          </a:xfrm>
          <a:prstGeom prst="rect">
            <a:avLst/>
          </a:prstGeom>
          <a:noFill/>
        </p:spPr>
        <p:txBody>
          <a:bodyPr wrap="none" rtlCol="0">
            <a:spAutoFit/>
          </a:bodyPr>
          <a:lstStyle/>
          <a:p>
            <a:r>
              <a:rPr lang="en-US" sz="2000" b="1" dirty="0" smtClean="0">
                <a:solidFill>
                  <a:schemeClr val="bg1"/>
                </a:solidFill>
              </a:rPr>
              <a:t>A Short Video from Friday Sermon, December 6, 2013</a:t>
            </a:r>
            <a:endParaRPr lang="en-US" sz="20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18</a:t>
            </a:fld>
            <a:endParaRPr lang="en-US"/>
          </a:p>
        </p:txBody>
      </p:sp>
      <p:pic>
        <p:nvPicPr>
          <p:cNvPr id="5" name="Topic 4 cleaning ourselves with subtitles.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0" y="1397000"/>
            <a:ext cx="6096000" cy="4064000"/>
          </a:xfrm>
          <a:prstGeom prst="rect">
            <a:avLst/>
          </a:prstGeom>
        </p:spPr>
      </p:pic>
    </p:spTree>
    <p:extLst>
      <p:ext uri="{BB962C8B-B14F-4D97-AF65-F5344CB8AC3E}">
        <p14:creationId xmlns:p14="http://schemas.microsoft.com/office/powerpoint/2010/main" val="2551256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5041995" y="501327"/>
            <a:ext cx="2733121" cy="400110"/>
          </a:xfrm>
          <a:prstGeom prst="rect">
            <a:avLst/>
          </a:prstGeom>
          <a:noFill/>
        </p:spPr>
        <p:txBody>
          <a:bodyPr wrap="none" rtlCol="0">
            <a:spAutoFit/>
          </a:bodyPr>
          <a:lstStyle/>
          <a:p>
            <a:r>
              <a:rPr lang="en-US" sz="2000" b="1" dirty="0" smtClean="0">
                <a:solidFill>
                  <a:schemeClr val="bg1"/>
                </a:solidFill>
              </a:rPr>
              <a:t>Translation of the Video</a:t>
            </a:r>
            <a:endParaRPr lang="en-US" sz="2000" b="1" dirty="0">
              <a:solidFill>
                <a:schemeClr val="bg1"/>
              </a:solidFill>
            </a:endParaRPr>
          </a:p>
        </p:txBody>
      </p:sp>
      <p:sp>
        <p:nvSpPr>
          <p:cNvPr id="4" name="Title 1"/>
          <p:cNvSpPr txBox="1">
            <a:spLocks/>
          </p:cNvSpPr>
          <p:nvPr/>
        </p:nvSpPr>
        <p:spPr>
          <a:xfrm>
            <a:off x="324559" y="1105409"/>
            <a:ext cx="8656478" cy="477934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latin typeface="+mn-lt"/>
              </a:rPr>
              <a:t>To reform our everyday practices is a huge responsibility that we need to discharge. </a:t>
            </a:r>
            <a:r>
              <a:rPr lang="en-US" sz="2200" dirty="0" err="1">
                <a:latin typeface="+mn-lt"/>
              </a:rPr>
              <a:t>Hazrat</a:t>
            </a:r>
            <a:r>
              <a:rPr lang="en-US" sz="2200" dirty="0">
                <a:latin typeface="+mn-lt"/>
              </a:rPr>
              <a:t> </a:t>
            </a:r>
            <a:r>
              <a:rPr lang="en-US" sz="2200" dirty="0" err="1">
                <a:latin typeface="+mn-lt"/>
              </a:rPr>
              <a:t>Massih</a:t>
            </a:r>
            <a:r>
              <a:rPr lang="en-US" sz="2200" dirty="0">
                <a:latin typeface="+mn-lt"/>
              </a:rPr>
              <a:t> Maud (as) says, "Remember that mere words and lexicon won’t benefit you until actions take place. Only talking has no value in the sight of Allah”. Then he says, “Weigh your faiths, [for emphasis, he repeats], weigh your faiths. Practice is the ornament of faith. If the practical aspect of a person is not right then there is no faith. A believer is a beautiful person. Just like if a beautiful person wears simple ornament, it will make him even more beautiful. In the same way the actions of a faithful person will make him very beautiful. However, if his actions are bad, then he has no value. When a person develops true faith, he experiences a special delight in his actions, and his vision widens. He offers his prayers like the prayers really need to be offered. He develops aversion towards sins. He starts to hate the immoral gathering and has a special zeal and fervor to show the Supremacy and Grace of God and His prophet.”</a:t>
            </a:r>
          </a:p>
          <a:p>
            <a:endParaRPr lang="en-US" sz="2200" dirty="0">
              <a:latin typeface="+mn-lt"/>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19</a:t>
            </a:fld>
            <a:endParaRPr lang="en-US"/>
          </a:p>
        </p:txBody>
      </p:sp>
    </p:spTree>
    <p:extLst>
      <p:ext uri="{BB962C8B-B14F-4D97-AF65-F5344CB8AC3E}">
        <p14:creationId xmlns:p14="http://schemas.microsoft.com/office/powerpoint/2010/main" val="1631208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75686" y="1117655"/>
            <a:ext cx="7886700" cy="1325563"/>
          </a:xfrm>
        </p:spPr>
        <p:txBody>
          <a:bodyPr/>
          <a:lstStyle/>
          <a:p>
            <a:r>
              <a:rPr lang="en-US" b="1" dirty="0" smtClean="0"/>
              <a:t>AGENDA</a:t>
            </a:r>
            <a:endParaRPr lang="en-US" b="1" dirty="0"/>
          </a:p>
        </p:txBody>
      </p:sp>
      <p:sp>
        <p:nvSpPr>
          <p:cNvPr id="3" name="Content Placeholder 2"/>
          <p:cNvSpPr>
            <a:spLocks noGrp="1"/>
          </p:cNvSpPr>
          <p:nvPr>
            <p:ph idx="1"/>
          </p:nvPr>
        </p:nvSpPr>
        <p:spPr>
          <a:xfrm>
            <a:off x="663925" y="2334056"/>
            <a:ext cx="8362379" cy="4351338"/>
          </a:xfrm>
        </p:spPr>
        <p:txBody>
          <a:bodyPr>
            <a:normAutofit fontScale="92500"/>
          </a:bodyPr>
          <a:lstStyle/>
          <a:p>
            <a:r>
              <a:rPr lang="en-US" dirty="0" smtClean="0"/>
              <a:t>Recitation of the Holy Quran (7:27)		</a:t>
            </a:r>
          </a:p>
          <a:p>
            <a:r>
              <a:rPr lang="en-US" dirty="0" smtClean="0"/>
              <a:t>Pledge</a:t>
            </a:r>
          </a:p>
          <a:p>
            <a:r>
              <a:rPr lang="en-US" dirty="0"/>
              <a:t>Reminders: Recitation of HQ and Congregational Prayers </a:t>
            </a:r>
            <a:endParaRPr lang="en-US" dirty="0" smtClean="0"/>
          </a:p>
          <a:p>
            <a:r>
              <a:rPr lang="en-US" dirty="0" smtClean="0"/>
              <a:t>Monthly topic: Cleaning Our Inner-selves</a:t>
            </a:r>
            <a:endParaRPr lang="en-US" dirty="0"/>
          </a:p>
          <a:p>
            <a:r>
              <a:rPr lang="en-US" dirty="0" smtClean="0"/>
              <a:t>Health topic: Obesity</a:t>
            </a:r>
            <a:endParaRPr lang="en-US" dirty="0"/>
          </a:p>
          <a:p>
            <a:r>
              <a:rPr lang="en-US" dirty="0" smtClean="0"/>
              <a:t>National Reminders/announcements</a:t>
            </a:r>
          </a:p>
          <a:p>
            <a:r>
              <a:rPr lang="en-US" dirty="0" smtClean="0"/>
              <a:t>Local Reminders/announcements			</a:t>
            </a:r>
          </a:p>
          <a:p>
            <a:r>
              <a:rPr lang="en-US" dirty="0" err="1" smtClean="0"/>
              <a:t>Dua</a:t>
            </a:r>
            <a:endParaRPr lang="en-US" dirty="0" smtClean="0"/>
          </a:p>
          <a:p>
            <a:pPr marL="0" indent="0">
              <a:buNone/>
            </a:pPr>
            <a:r>
              <a:rPr lang="en-US" dirty="0" smtClean="0"/>
              <a:t>								</a:t>
            </a:r>
          </a:p>
        </p:txBody>
      </p:sp>
      <p:sp>
        <p:nvSpPr>
          <p:cNvPr id="4" name="Slide Number Placeholder 3"/>
          <p:cNvSpPr>
            <a:spLocks noGrp="1"/>
          </p:cNvSpPr>
          <p:nvPr>
            <p:ph type="sldNum" sz="quarter" idx="12"/>
          </p:nvPr>
        </p:nvSpPr>
        <p:spPr/>
        <p:txBody>
          <a:bodyPr/>
          <a:lstStyle/>
          <a:p>
            <a:fld id="{D64212AE-C6D7-4DAE-B05A-60F3647E62E0}" type="slidenum">
              <a:rPr lang="en-US" smtClean="0"/>
              <a:t>2</a:t>
            </a:fld>
            <a:endParaRPr lang="en-US"/>
          </a:p>
        </p:txBody>
      </p:sp>
    </p:spTree>
    <p:extLst>
      <p:ext uri="{BB962C8B-B14F-4D97-AF65-F5344CB8AC3E}">
        <p14:creationId xmlns:p14="http://schemas.microsoft.com/office/powerpoint/2010/main" val="16503006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4845830" y="287103"/>
            <a:ext cx="2641385" cy="1200329"/>
          </a:xfrm>
          <a:prstGeom prst="rect">
            <a:avLst/>
          </a:prstGeom>
        </p:spPr>
        <p:txBody>
          <a:bodyPr wrap="square">
            <a:spAutoFit/>
          </a:bodyPr>
          <a:lstStyle/>
          <a:p>
            <a:r>
              <a:rPr lang="x-none" sz="3600" b="1" dirty="0">
                <a:solidFill>
                  <a:schemeClr val="bg1"/>
                </a:solidFill>
              </a:rPr>
              <a:t>اپنے جائزے لیں -</a:t>
            </a:r>
            <a:endParaRPr lang="en-US" sz="3600" b="1" dirty="0">
              <a:solidFill>
                <a:schemeClr val="bg1"/>
              </a:solidFill>
            </a:endParaRPr>
          </a:p>
        </p:txBody>
      </p:sp>
      <p:sp>
        <p:nvSpPr>
          <p:cNvPr id="5" name="Title 1"/>
          <p:cNvSpPr txBox="1">
            <a:spLocks/>
          </p:cNvSpPr>
          <p:nvPr/>
        </p:nvSpPr>
        <p:spPr>
          <a:xfrm>
            <a:off x="3994807" y="890705"/>
            <a:ext cx="4315389" cy="588775"/>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smtClean="0">
                <a:solidFill>
                  <a:srgbClr val="000000"/>
                </a:solidFill>
              </a:rPr>
              <a:t>Self analyze </a:t>
            </a:r>
            <a:r>
              <a:rPr lang="en-US" sz="3200" b="1" dirty="0">
                <a:solidFill>
                  <a:srgbClr val="000000"/>
                </a:solidFill>
              </a:rPr>
              <a:t>y</a:t>
            </a:r>
            <a:r>
              <a:rPr lang="en-US" sz="3200" b="1" dirty="0" smtClean="0">
                <a:solidFill>
                  <a:srgbClr val="000000"/>
                </a:solidFill>
              </a:rPr>
              <a:t>ourself, KMV</a:t>
            </a:r>
            <a:endParaRPr lang="en-US" sz="3200" b="1" dirty="0">
              <a:solidFill>
                <a:srgbClr val="000000"/>
              </a:solidFill>
            </a:endParaRPr>
          </a:p>
        </p:txBody>
      </p:sp>
      <p:sp>
        <p:nvSpPr>
          <p:cNvPr id="9" name="TextBox 8"/>
          <p:cNvSpPr txBox="1"/>
          <p:nvPr/>
        </p:nvSpPr>
        <p:spPr>
          <a:xfrm>
            <a:off x="704398" y="4845155"/>
            <a:ext cx="7956025" cy="1077218"/>
          </a:xfrm>
          <a:prstGeom prst="rect">
            <a:avLst/>
          </a:prstGeom>
          <a:noFill/>
        </p:spPr>
        <p:txBody>
          <a:bodyPr wrap="square" rtlCol="0">
            <a:spAutoFit/>
          </a:bodyPr>
          <a:lstStyle/>
          <a:p>
            <a:pPr algn="ctr"/>
            <a:r>
              <a:rPr lang="en-US" sz="3200" b="1" dirty="0" smtClean="0">
                <a:solidFill>
                  <a:srgbClr val="000000"/>
                </a:solidFill>
              </a:rPr>
              <a:t>Keep the number to yourself.</a:t>
            </a:r>
          </a:p>
          <a:p>
            <a:pPr algn="ctr"/>
            <a:r>
              <a:rPr lang="en-US" sz="3200" b="1" dirty="0" smtClean="0">
                <a:solidFill>
                  <a:srgbClr val="000000"/>
                </a:solidFill>
              </a:rPr>
              <a:t>That number is for your own self-reflection</a:t>
            </a:r>
            <a:endParaRPr lang="en-US" sz="3200" b="1" dirty="0">
              <a:solidFill>
                <a:srgbClr val="000000"/>
              </a:solidFill>
            </a:endParaRPr>
          </a:p>
        </p:txBody>
      </p:sp>
      <p:sp>
        <p:nvSpPr>
          <p:cNvPr id="6" name="TextBox 5"/>
          <p:cNvSpPr txBox="1"/>
          <p:nvPr/>
        </p:nvSpPr>
        <p:spPr>
          <a:xfrm>
            <a:off x="508000" y="1463040"/>
            <a:ext cx="8152423" cy="3847207"/>
          </a:xfrm>
          <a:prstGeom prst="rect">
            <a:avLst/>
          </a:prstGeom>
          <a:noFill/>
        </p:spPr>
        <p:txBody>
          <a:bodyPr wrap="square" rtlCol="0">
            <a:spAutoFit/>
          </a:bodyPr>
          <a:lstStyle/>
          <a:p>
            <a:r>
              <a:rPr lang="en-US" sz="3200" dirty="0" smtClean="0"/>
              <a:t>In the past two weeks, add up the times you…</a:t>
            </a:r>
          </a:p>
          <a:p>
            <a:endParaRPr lang="en-US" dirty="0"/>
          </a:p>
          <a:p>
            <a:pPr marL="457200" indent="-457200">
              <a:buFontTx/>
              <a:buChar char="-"/>
            </a:pPr>
            <a:r>
              <a:rPr lang="en-US" sz="3200" dirty="0" smtClean="0"/>
              <a:t>Said something that might be considered “backbiting”</a:t>
            </a:r>
          </a:p>
          <a:p>
            <a:pPr marL="457200" indent="-457200">
              <a:buFontTx/>
              <a:buChar char="-"/>
            </a:pPr>
            <a:r>
              <a:rPr lang="en-US" sz="3200" dirty="0" smtClean="0"/>
              <a:t>Were jealous of somebody else</a:t>
            </a:r>
          </a:p>
          <a:p>
            <a:pPr marL="457200" indent="-457200">
              <a:buFontTx/>
              <a:buChar char="-"/>
            </a:pPr>
            <a:r>
              <a:rPr lang="en-US" sz="3200" dirty="0" smtClean="0"/>
              <a:t>Committed a sin without truly repenting for it afterwards</a:t>
            </a:r>
          </a:p>
          <a:p>
            <a:pPr marL="457200" indent="-457200">
              <a:buFontTx/>
              <a:buChar char="-"/>
            </a:pPr>
            <a:endParaRPr lang="en-US" sz="3200" dirty="0"/>
          </a:p>
        </p:txBody>
      </p:sp>
      <p:sp>
        <p:nvSpPr>
          <p:cNvPr id="2" name="Slide Number Placeholder 1"/>
          <p:cNvSpPr>
            <a:spLocks noGrp="1"/>
          </p:cNvSpPr>
          <p:nvPr>
            <p:ph type="sldNum" sz="quarter" idx="12"/>
          </p:nvPr>
        </p:nvSpPr>
        <p:spPr/>
        <p:txBody>
          <a:bodyPr/>
          <a:lstStyle/>
          <a:p>
            <a:fld id="{D64212AE-C6D7-4DAE-B05A-60F3647E62E0}" type="slidenum">
              <a:rPr lang="en-US" smtClean="0"/>
              <a:t>20</a:t>
            </a:fld>
            <a:endParaRPr lang="en-US"/>
          </a:p>
        </p:txBody>
      </p:sp>
    </p:spTree>
    <p:extLst>
      <p:ext uri="{BB962C8B-B14F-4D97-AF65-F5344CB8AC3E}">
        <p14:creationId xmlns:p14="http://schemas.microsoft.com/office/powerpoint/2010/main" val="38529197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Left-Right Arrow 5"/>
          <p:cNvSpPr/>
          <p:nvPr/>
        </p:nvSpPr>
        <p:spPr>
          <a:xfrm>
            <a:off x="795867" y="2132573"/>
            <a:ext cx="7806266" cy="1168400"/>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795867" y="3439255"/>
            <a:ext cx="2421466" cy="1938992"/>
          </a:xfrm>
          <a:prstGeom prst="rect">
            <a:avLst/>
          </a:prstGeom>
          <a:noFill/>
        </p:spPr>
        <p:txBody>
          <a:bodyPr wrap="square" rtlCol="0">
            <a:spAutoFit/>
          </a:bodyPr>
          <a:lstStyle/>
          <a:p>
            <a:pPr algn="ctr"/>
            <a:r>
              <a:rPr lang="en-US" sz="2400" dirty="0" smtClean="0"/>
              <a:t>How can you help your brothers out, keeping your humility in check? </a:t>
            </a:r>
          </a:p>
          <a:p>
            <a:pPr algn="ctr"/>
            <a:endParaRPr lang="en-US" sz="2400" dirty="0"/>
          </a:p>
        </p:txBody>
      </p:sp>
      <p:sp>
        <p:nvSpPr>
          <p:cNvPr id="8" name="TextBox 7"/>
          <p:cNvSpPr txBox="1"/>
          <p:nvPr/>
        </p:nvSpPr>
        <p:spPr>
          <a:xfrm>
            <a:off x="3488267" y="3439255"/>
            <a:ext cx="2421466" cy="2308324"/>
          </a:xfrm>
          <a:prstGeom prst="rect">
            <a:avLst/>
          </a:prstGeom>
          <a:noFill/>
        </p:spPr>
        <p:txBody>
          <a:bodyPr wrap="square" rtlCol="0">
            <a:spAutoFit/>
          </a:bodyPr>
          <a:lstStyle/>
          <a:p>
            <a:pPr algn="ctr"/>
            <a:r>
              <a:rPr lang="en-US" sz="2400" dirty="0" smtClean="0"/>
              <a:t>For the next 24 hours, reflect on your every action and conversations with others</a:t>
            </a:r>
            <a:endParaRPr lang="en-US" sz="2400" dirty="0"/>
          </a:p>
        </p:txBody>
      </p:sp>
      <p:sp>
        <p:nvSpPr>
          <p:cNvPr id="9" name="TextBox 8"/>
          <p:cNvSpPr txBox="1"/>
          <p:nvPr/>
        </p:nvSpPr>
        <p:spPr>
          <a:xfrm>
            <a:off x="6180666" y="3439255"/>
            <a:ext cx="2869329" cy="3046988"/>
          </a:xfrm>
          <a:prstGeom prst="rect">
            <a:avLst/>
          </a:prstGeom>
          <a:noFill/>
        </p:spPr>
        <p:txBody>
          <a:bodyPr wrap="square" rtlCol="0">
            <a:spAutoFit/>
          </a:bodyPr>
          <a:lstStyle/>
          <a:p>
            <a:pPr algn="ctr"/>
            <a:r>
              <a:rPr lang="en-US" sz="2400" dirty="0" smtClean="0"/>
              <a:t>Do you think you take your actions too lightly?</a:t>
            </a:r>
          </a:p>
          <a:p>
            <a:pPr algn="ctr"/>
            <a:r>
              <a:rPr lang="en-US" sz="2400" dirty="0" smtClean="0"/>
              <a:t>Think about the impact on your soul, your loved ones, and your honor</a:t>
            </a:r>
            <a:endParaRPr lang="en-US" sz="2400" dirty="0"/>
          </a:p>
          <a:p>
            <a:pPr algn="ctr"/>
            <a:endParaRPr lang="en-US" sz="2400" dirty="0"/>
          </a:p>
        </p:txBody>
      </p:sp>
      <p:sp>
        <p:nvSpPr>
          <p:cNvPr id="14" name="TextBox 13"/>
          <p:cNvSpPr txBox="1"/>
          <p:nvPr/>
        </p:nvSpPr>
        <p:spPr>
          <a:xfrm>
            <a:off x="7588675" y="2415887"/>
            <a:ext cx="575733" cy="523220"/>
          </a:xfrm>
          <a:prstGeom prst="rect">
            <a:avLst/>
          </a:prstGeom>
          <a:noFill/>
        </p:spPr>
        <p:txBody>
          <a:bodyPr wrap="square" rtlCol="0">
            <a:spAutoFit/>
          </a:bodyPr>
          <a:lstStyle/>
          <a:p>
            <a:pPr algn="ctr"/>
            <a:r>
              <a:rPr lang="en-US" sz="2800" dirty="0" smtClean="0"/>
              <a:t>&gt;3</a:t>
            </a:r>
            <a:endParaRPr lang="en-US" sz="2800" dirty="0"/>
          </a:p>
        </p:txBody>
      </p:sp>
      <p:sp>
        <p:nvSpPr>
          <p:cNvPr id="15" name="TextBox 14"/>
          <p:cNvSpPr txBox="1"/>
          <p:nvPr/>
        </p:nvSpPr>
        <p:spPr>
          <a:xfrm>
            <a:off x="1036317" y="2446203"/>
            <a:ext cx="575733" cy="523220"/>
          </a:xfrm>
          <a:prstGeom prst="rect">
            <a:avLst/>
          </a:prstGeom>
          <a:noFill/>
        </p:spPr>
        <p:txBody>
          <a:bodyPr wrap="square" rtlCol="0">
            <a:spAutoFit/>
          </a:bodyPr>
          <a:lstStyle/>
          <a:p>
            <a:pPr algn="ctr"/>
            <a:r>
              <a:rPr lang="en-US" sz="2800" dirty="0" smtClean="0"/>
              <a:t>0</a:t>
            </a:r>
            <a:endParaRPr lang="en-US" sz="2800" dirty="0"/>
          </a:p>
        </p:txBody>
      </p:sp>
      <p:sp>
        <p:nvSpPr>
          <p:cNvPr id="10" name="TextBox 9"/>
          <p:cNvSpPr txBox="1"/>
          <p:nvPr/>
        </p:nvSpPr>
        <p:spPr>
          <a:xfrm>
            <a:off x="2361700" y="2425805"/>
            <a:ext cx="4526643" cy="523220"/>
          </a:xfrm>
          <a:prstGeom prst="rect">
            <a:avLst/>
          </a:prstGeom>
          <a:noFill/>
        </p:spPr>
        <p:txBody>
          <a:bodyPr wrap="square" rtlCol="0">
            <a:spAutoFit/>
          </a:bodyPr>
          <a:lstStyle/>
          <a:p>
            <a:pPr algn="ctr"/>
            <a:r>
              <a:rPr lang="en-US" sz="2800" dirty="0" smtClean="0"/>
              <a:t>Combined Score</a:t>
            </a:r>
            <a:endParaRPr lang="en-US" sz="2800" dirty="0"/>
          </a:p>
        </p:txBody>
      </p:sp>
      <p:sp>
        <p:nvSpPr>
          <p:cNvPr id="11" name="Title 1"/>
          <p:cNvSpPr>
            <a:spLocks noGrp="1"/>
          </p:cNvSpPr>
          <p:nvPr>
            <p:ph type="title"/>
          </p:nvPr>
        </p:nvSpPr>
        <p:spPr>
          <a:xfrm>
            <a:off x="554671" y="1578112"/>
            <a:ext cx="8298039" cy="695348"/>
          </a:xfrm>
        </p:spPr>
        <p:txBody>
          <a:bodyPr>
            <a:normAutofit/>
          </a:bodyPr>
          <a:lstStyle/>
          <a:p>
            <a:pPr algn="ctr"/>
            <a:r>
              <a:rPr lang="en-US" sz="3600" b="1" dirty="0" smtClean="0"/>
              <a:t>How to Improve?</a:t>
            </a:r>
            <a:endParaRPr lang="en-US" sz="3600" b="1" dirty="0"/>
          </a:p>
        </p:txBody>
      </p:sp>
      <p:sp>
        <p:nvSpPr>
          <p:cNvPr id="2" name="Rectangle 1"/>
          <p:cNvSpPr/>
          <p:nvPr/>
        </p:nvSpPr>
        <p:spPr>
          <a:xfrm>
            <a:off x="3974446" y="366854"/>
            <a:ext cx="4553917" cy="1077218"/>
          </a:xfrm>
          <a:prstGeom prst="rect">
            <a:avLst/>
          </a:prstGeom>
        </p:spPr>
        <p:txBody>
          <a:bodyPr wrap="square">
            <a:spAutoFit/>
          </a:bodyPr>
          <a:lstStyle/>
          <a:p>
            <a:r>
              <a:rPr lang="x-none" sz="3200" b="1" dirty="0">
                <a:solidFill>
                  <a:schemeClr val="bg1"/>
                </a:solidFill>
              </a:rPr>
              <a:t>اپنے اندر پاک تبدیلیاں پیدا کریں -</a:t>
            </a:r>
            <a:endParaRPr lang="en-US" sz="3200" b="1" dirty="0">
              <a:solidFill>
                <a:schemeClr val="bg1"/>
              </a:solidFill>
            </a:endParaRPr>
          </a:p>
        </p:txBody>
      </p:sp>
      <p:sp>
        <p:nvSpPr>
          <p:cNvPr id="12" name="Title 1"/>
          <p:cNvSpPr txBox="1">
            <a:spLocks/>
          </p:cNvSpPr>
          <p:nvPr/>
        </p:nvSpPr>
        <p:spPr>
          <a:xfrm>
            <a:off x="3193396" y="459189"/>
            <a:ext cx="58565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t>Bring about pious changes in yourself</a:t>
            </a:r>
            <a:endParaRPr lang="en-US" sz="2800" b="1" dirty="0"/>
          </a:p>
        </p:txBody>
      </p:sp>
      <p:sp>
        <p:nvSpPr>
          <p:cNvPr id="3" name="Slide Number Placeholder 2"/>
          <p:cNvSpPr>
            <a:spLocks noGrp="1"/>
          </p:cNvSpPr>
          <p:nvPr>
            <p:ph type="sldNum" sz="quarter" idx="12"/>
          </p:nvPr>
        </p:nvSpPr>
        <p:spPr/>
        <p:txBody>
          <a:bodyPr/>
          <a:lstStyle/>
          <a:p>
            <a:fld id="{D64212AE-C6D7-4DAE-B05A-60F3647E62E0}" type="slidenum">
              <a:rPr lang="en-US" smtClean="0"/>
              <a:t>21</a:t>
            </a:fld>
            <a:endParaRPr lang="en-US"/>
          </a:p>
        </p:txBody>
      </p:sp>
    </p:spTree>
    <p:extLst>
      <p:ext uri="{BB962C8B-B14F-4D97-AF65-F5344CB8AC3E}">
        <p14:creationId xmlns:p14="http://schemas.microsoft.com/office/powerpoint/2010/main" val="37414235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 name="Shape 133"/>
          <p:cNvSpPr>
            <a:spLocks noGrp="1"/>
          </p:cNvSpPr>
          <p:nvPr>
            <p:ph type="title"/>
          </p:nvPr>
        </p:nvSpPr>
        <p:spPr>
          <a:xfrm>
            <a:off x="461900" y="5658416"/>
            <a:ext cx="8429625" cy="488887"/>
          </a:xfrm>
          <a:prstGeom prst="rect">
            <a:avLst/>
          </a:prstGeom>
        </p:spPr>
        <p:txBody>
          <a:bodyPr>
            <a:noAutofit/>
          </a:bodyPr>
          <a:lstStyle/>
          <a:p>
            <a:pPr defTabSz="197160">
              <a:spcBef>
                <a:spcPts val="492"/>
              </a:spcBef>
              <a:defRPr sz="1679"/>
            </a:pPr>
            <a:r>
              <a:rPr lang="en-US" sz="3200" b="1" dirty="0">
                <a:solidFill>
                  <a:srgbClr val="000000"/>
                </a:solidFill>
              </a:rPr>
              <a:t>Health topic: Obesity</a:t>
            </a:r>
            <a:br>
              <a:rPr lang="en-US" sz="3200" b="1" dirty="0">
                <a:solidFill>
                  <a:srgbClr val="000000"/>
                </a:solidFill>
              </a:rPr>
            </a:br>
            <a:endParaRPr sz="3200" b="1" dirty="0">
              <a:solidFill>
                <a:srgbClr val="000000"/>
              </a:solidFill>
            </a:endParaRPr>
          </a:p>
        </p:txBody>
      </p:sp>
      <p:pic>
        <p:nvPicPr>
          <p:cNvPr id="134" name="Screen Shot 2015-12-11 at 10.57.39 PM.png"/>
          <p:cNvPicPr>
            <a:picLocks noChangeAspect="1"/>
          </p:cNvPicPr>
          <p:nvPr/>
        </p:nvPicPr>
        <p:blipFill>
          <a:blip r:embed="rId2">
            <a:extLst/>
          </a:blip>
          <a:stretch>
            <a:fillRect/>
          </a:stretch>
        </p:blipFill>
        <p:spPr>
          <a:xfrm>
            <a:off x="1232467" y="1152404"/>
            <a:ext cx="6888492" cy="4142184"/>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pPr/>
              <a:t>22</a:t>
            </a:fld>
            <a:endParaRPr lang="uk-UA"/>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 name="Shape 136"/>
          <p:cNvSpPr>
            <a:spLocks noGrp="1"/>
          </p:cNvSpPr>
          <p:nvPr>
            <p:ph type="title"/>
          </p:nvPr>
        </p:nvSpPr>
        <p:spPr>
          <a:xfrm>
            <a:off x="3322622" y="362138"/>
            <a:ext cx="5676523" cy="550828"/>
          </a:xfrm>
          <a:prstGeom prst="rect">
            <a:avLst/>
          </a:prstGeom>
        </p:spPr>
        <p:txBody>
          <a:bodyPr>
            <a:normAutofit/>
          </a:bodyPr>
          <a:lstStyle>
            <a:lvl1pPr defTabSz="457200">
              <a:lnSpc>
                <a:spcPct val="100000"/>
              </a:lnSpc>
              <a:spcBef>
                <a:spcPts val="0"/>
              </a:spcBef>
              <a:defRPr sz="3000">
                <a:solidFill>
                  <a:srgbClr val="991200"/>
                </a:solidFill>
                <a:latin typeface="Georgia"/>
                <a:ea typeface="Georgia"/>
                <a:cs typeface="Georgia"/>
                <a:sym typeface="Georgia"/>
              </a:defRPr>
            </a:lvl1pPr>
          </a:lstStyle>
          <a:p>
            <a:r>
              <a:rPr sz="2400" b="1" dirty="0">
                <a:solidFill>
                  <a:srgbClr val="F8F8F8"/>
                </a:solidFill>
              </a:rPr>
              <a:t>What Are Overweight and Obesity?</a:t>
            </a:r>
          </a:p>
        </p:txBody>
      </p:sp>
      <p:sp>
        <p:nvSpPr>
          <p:cNvPr id="137" name="Shape 137"/>
          <p:cNvSpPr>
            <a:spLocks noGrp="1"/>
          </p:cNvSpPr>
          <p:nvPr>
            <p:ph type="body" idx="1"/>
          </p:nvPr>
        </p:nvSpPr>
        <p:spPr>
          <a:xfrm>
            <a:off x="632027" y="1373830"/>
            <a:ext cx="8131727" cy="4018359"/>
          </a:xfrm>
          <a:prstGeom prst="rect">
            <a:avLst/>
          </a:prstGeom>
        </p:spPr>
        <p:txBody>
          <a:bodyPr>
            <a:noAutofit/>
          </a:bodyPr>
          <a:lstStyle/>
          <a:p>
            <a:pPr marL="270917" indent="-270917" defTabSz="336816">
              <a:spcBef>
                <a:spcPts val="1336"/>
              </a:spcBef>
              <a:defRPr sz="2952"/>
            </a:pPr>
            <a:endParaRPr sz="2200" b="1" dirty="0">
              <a:solidFill>
                <a:srgbClr val="000000"/>
              </a:solidFill>
            </a:endParaRPr>
          </a:p>
          <a:p>
            <a:pPr marL="270917" indent="-270917" defTabSz="336816">
              <a:spcBef>
                <a:spcPts val="1336"/>
              </a:spcBef>
              <a:defRPr sz="2952"/>
            </a:pPr>
            <a:r>
              <a:rPr sz="2200" b="1" dirty="0">
                <a:solidFill>
                  <a:srgbClr val="000000"/>
                </a:solidFill>
              </a:rPr>
              <a:t>The terms "overweight" and "obesity" refer to body weight that’s greater than what is considered healthy for a certain height</a:t>
            </a:r>
          </a:p>
          <a:p>
            <a:pPr marL="270917" indent="-270917" defTabSz="336816">
              <a:spcBef>
                <a:spcPts val="1336"/>
              </a:spcBef>
              <a:defRPr sz="2952"/>
            </a:pPr>
            <a:r>
              <a:rPr sz="2200" b="1" dirty="0">
                <a:solidFill>
                  <a:srgbClr val="000000"/>
                </a:solidFill>
              </a:rPr>
              <a:t>The most useful measure of overweight and obesity is body mass index (BMI). BMI is calculated from height and weight</a:t>
            </a:r>
          </a:p>
          <a:p>
            <a:pPr marL="270917" indent="-270917" defTabSz="336816">
              <a:spcBef>
                <a:spcPts val="1336"/>
              </a:spcBef>
              <a:defRPr sz="2952"/>
            </a:pPr>
            <a:r>
              <a:rPr sz="2200" b="1" dirty="0">
                <a:solidFill>
                  <a:srgbClr val="000000"/>
                </a:solidFill>
              </a:rPr>
              <a:t>Obesity results from a chronic pattern of energy imbalance</a:t>
            </a:r>
          </a:p>
          <a:p>
            <a:pPr marL="270917" indent="-270917" defTabSz="336816">
              <a:spcBef>
                <a:spcPts val="1336"/>
              </a:spcBef>
              <a:defRPr sz="2952"/>
            </a:pPr>
            <a:r>
              <a:rPr sz="2200" b="1" dirty="0">
                <a:solidFill>
                  <a:srgbClr val="000000"/>
                </a:solidFill>
              </a:rPr>
              <a:t>Obesity is related to one’s genetic makeup and his environment</a:t>
            </a:r>
          </a:p>
          <a:p>
            <a:pPr marL="270917" indent="-270917" defTabSz="336816">
              <a:spcBef>
                <a:spcPts val="1336"/>
              </a:spcBef>
              <a:defRPr sz="2952"/>
            </a:pPr>
            <a:r>
              <a:rPr sz="2200" b="1" dirty="0">
                <a:solidFill>
                  <a:srgbClr val="000000"/>
                </a:solidFill>
              </a:rPr>
              <a:t>Family Health History and Cultural factors are important</a:t>
            </a:r>
          </a:p>
          <a:p>
            <a:pPr marL="270917" indent="-270917" defTabSz="336816">
              <a:spcBef>
                <a:spcPts val="1336"/>
              </a:spcBef>
              <a:defRPr sz="2952"/>
            </a:pPr>
            <a:r>
              <a:rPr sz="2200" b="1" dirty="0">
                <a:solidFill>
                  <a:srgbClr val="000000"/>
                </a:solidFill>
              </a:rPr>
              <a:t>Certain diseases and drugs can also result in weight gain</a:t>
            </a:r>
          </a:p>
        </p:txBody>
      </p:sp>
      <p:sp>
        <p:nvSpPr>
          <p:cNvPr id="2" name="Slide Number Placeholder 1"/>
          <p:cNvSpPr>
            <a:spLocks noGrp="1"/>
          </p:cNvSpPr>
          <p:nvPr>
            <p:ph type="sldNum" sz="quarter" idx="2"/>
          </p:nvPr>
        </p:nvSpPr>
        <p:spPr/>
        <p:txBody>
          <a:bodyPr/>
          <a:lstStyle/>
          <a:p>
            <a:fld id="{86CB4B4D-7CA3-9044-876B-883B54F8677D}" type="slidenum">
              <a:rPr lang="uk-UA" smtClean="0"/>
              <a:pPr/>
              <a:t>23</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 name="Shape 139"/>
          <p:cNvSpPr>
            <a:spLocks noGrp="1"/>
          </p:cNvSpPr>
          <p:nvPr>
            <p:ph type="title"/>
          </p:nvPr>
        </p:nvSpPr>
        <p:spPr>
          <a:xfrm>
            <a:off x="3404102" y="232180"/>
            <a:ext cx="5645385" cy="857250"/>
          </a:xfrm>
          <a:prstGeom prst="rect">
            <a:avLst/>
          </a:prstGeom>
        </p:spPr>
        <p:txBody>
          <a:bodyPr>
            <a:normAutofit/>
          </a:bodyPr>
          <a:lstStyle/>
          <a:p>
            <a:pPr lvl="1" defTabSz="321457">
              <a:defRPr sz="3000">
                <a:solidFill>
                  <a:srgbClr val="991200"/>
                </a:solidFill>
                <a:latin typeface="Georgia"/>
                <a:ea typeface="Georgia"/>
                <a:cs typeface="Georgia"/>
                <a:sym typeface="Georgia"/>
              </a:defRPr>
            </a:pPr>
            <a:r>
              <a:rPr sz="2400" b="1" dirty="0">
                <a:solidFill>
                  <a:srgbClr val="F8F8F8"/>
                </a:solidFill>
              </a:rPr>
              <a:t>Health Consequences of Obesity</a:t>
            </a:r>
          </a:p>
        </p:txBody>
      </p:sp>
      <p:sp>
        <p:nvSpPr>
          <p:cNvPr id="140" name="Shape 140"/>
          <p:cNvSpPr>
            <a:spLocks noGrp="1"/>
          </p:cNvSpPr>
          <p:nvPr>
            <p:ph type="body" idx="1"/>
          </p:nvPr>
        </p:nvSpPr>
        <p:spPr>
          <a:xfrm>
            <a:off x="420685" y="1089430"/>
            <a:ext cx="8429625" cy="4905887"/>
          </a:xfrm>
          <a:prstGeom prst="rect">
            <a:avLst/>
          </a:prstGeom>
        </p:spPr>
        <p:txBody>
          <a:bodyPr>
            <a:normAutofit fontScale="92500" lnSpcReduction="20000"/>
          </a:bodyPr>
          <a:lstStyle/>
          <a:p>
            <a:pPr marL="178408" indent="-178408" defTabSz="221806">
              <a:spcBef>
                <a:spcPts val="844"/>
              </a:spcBef>
              <a:defRPr sz="2214" b="1"/>
            </a:pPr>
            <a:r>
              <a:rPr dirty="0" smtClean="0">
                <a:solidFill>
                  <a:srgbClr val="000000"/>
                </a:solidFill>
              </a:rPr>
              <a:t>Increased </a:t>
            </a:r>
            <a:r>
              <a:rPr dirty="0">
                <a:solidFill>
                  <a:srgbClr val="000000"/>
                </a:solidFill>
              </a:rPr>
              <a:t>risk of death</a:t>
            </a:r>
          </a:p>
          <a:p>
            <a:pPr marL="178408" indent="-178408" defTabSz="221806">
              <a:spcBef>
                <a:spcPts val="844"/>
              </a:spcBef>
              <a:defRPr sz="2214" b="1"/>
            </a:pPr>
            <a:r>
              <a:rPr dirty="0">
                <a:solidFill>
                  <a:srgbClr val="000000"/>
                </a:solidFill>
              </a:rPr>
              <a:t>High blood pressure</a:t>
            </a:r>
          </a:p>
          <a:p>
            <a:pPr marL="178408" indent="-178408" defTabSz="221806">
              <a:spcBef>
                <a:spcPts val="844"/>
              </a:spcBef>
              <a:defRPr sz="2214" b="1"/>
            </a:pPr>
            <a:r>
              <a:rPr dirty="0">
                <a:solidFill>
                  <a:srgbClr val="000000"/>
                </a:solidFill>
              </a:rPr>
              <a:t>Cholesterol </a:t>
            </a:r>
            <a:r>
              <a:rPr dirty="0" smtClean="0">
                <a:solidFill>
                  <a:srgbClr val="000000"/>
                </a:solidFill>
              </a:rPr>
              <a:t>Problem</a:t>
            </a:r>
            <a:endParaRPr dirty="0">
              <a:solidFill>
                <a:srgbClr val="000000"/>
              </a:solidFill>
            </a:endParaRPr>
          </a:p>
          <a:p>
            <a:pPr marL="178408" indent="-178408" defTabSz="221806">
              <a:spcBef>
                <a:spcPts val="844"/>
              </a:spcBef>
              <a:defRPr sz="2214" b="1"/>
            </a:pPr>
            <a:r>
              <a:rPr dirty="0">
                <a:solidFill>
                  <a:srgbClr val="000000"/>
                </a:solidFill>
              </a:rPr>
              <a:t>Diabetes Mellitus - Type 2</a:t>
            </a:r>
          </a:p>
          <a:p>
            <a:pPr marL="178408" indent="-178408" defTabSz="221806">
              <a:spcBef>
                <a:spcPts val="844"/>
              </a:spcBef>
              <a:defRPr sz="2214" b="1"/>
            </a:pPr>
            <a:r>
              <a:rPr dirty="0">
                <a:solidFill>
                  <a:srgbClr val="000000"/>
                </a:solidFill>
              </a:rPr>
              <a:t>Coronary heart disease</a:t>
            </a:r>
          </a:p>
          <a:p>
            <a:pPr marL="178408" indent="-178408" defTabSz="221806">
              <a:spcBef>
                <a:spcPts val="844"/>
              </a:spcBef>
              <a:defRPr sz="2214" b="1"/>
            </a:pPr>
            <a:r>
              <a:rPr dirty="0">
                <a:solidFill>
                  <a:srgbClr val="000000"/>
                </a:solidFill>
              </a:rPr>
              <a:t>Stroke</a:t>
            </a:r>
          </a:p>
          <a:p>
            <a:pPr marL="178408" indent="-178408" defTabSz="221806">
              <a:spcBef>
                <a:spcPts val="844"/>
              </a:spcBef>
              <a:defRPr sz="2214" b="1"/>
            </a:pPr>
            <a:r>
              <a:rPr dirty="0">
                <a:solidFill>
                  <a:srgbClr val="000000"/>
                </a:solidFill>
              </a:rPr>
              <a:t>Gallbladder disease</a:t>
            </a:r>
          </a:p>
          <a:p>
            <a:pPr marL="178408" indent="-178408" defTabSz="221806">
              <a:spcBef>
                <a:spcPts val="844"/>
              </a:spcBef>
              <a:defRPr sz="2214" b="1"/>
            </a:pPr>
            <a:r>
              <a:rPr dirty="0">
                <a:solidFill>
                  <a:srgbClr val="000000"/>
                </a:solidFill>
              </a:rPr>
              <a:t>Osteoarthritis - Painful Joint Condition - The common arthritis</a:t>
            </a:r>
          </a:p>
          <a:p>
            <a:pPr marL="178408" indent="-178408" defTabSz="221806">
              <a:spcBef>
                <a:spcPts val="844"/>
              </a:spcBef>
              <a:defRPr sz="2214" b="1"/>
            </a:pPr>
            <a:r>
              <a:rPr dirty="0">
                <a:solidFill>
                  <a:srgbClr val="000000"/>
                </a:solidFill>
              </a:rPr>
              <a:t>Sleep apnea and breathing problems</a:t>
            </a:r>
          </a:p>
          <a:p>
            <a:pPr marL="178408" indent="-178408" defTabSz="221806">
              <a:spcBef>
                <a:spcPts val="844"/>
              </a:spcBef>
              <a:defRPr sz="2214" b="1"/>
            </a:pPr>
            <a:r>
              <a:rPr dirty="0">
                <a:solidFill>
                  <a:srgbClr val="000000"/>
                </a:solidFill>
              </a:rPr>
              <a:t>Some cancers (endometrial, breast, colon, kidney, gallbladder, and liver)</a:t>
            </a:r>
          </a:p>
          <a:p>
            <a:pPr marL="178408" indent="-178408" defTabSz="221806">
              <a:spcBef>
                <a:spcPts val="844"/>
              </a:spcBef>
              <a:defRPr sz="2214" b="1"/>
            </a:pPr>
            <a:r>
              <a:rPr dirty="0">
                <a:solidFill>
                  <a:srgbClr val="000000"/>
                </a:solidFill>
              </a:rPr>
              <a:t>Mental illness such as clinical depression, anxiety, and other mental </a:t>
            </a:r>
            <a:r>
              <a:rPr dirty="0" smtClean="0">
                <a:solidFill>
                  <a:srgbClr val="000000"/>
                </a:solidFill>
              </a:rPr>
              <a:t>disorders</a:t>
            </a:r>
            <a:r>
              <a:rPr lang="en-US" dirty="0" smtClean="0">
                <a:solidFill>
                  <a:srgbClr val="000000"/>
                </a:solidFill>
              </a:rPr>
              <a:t>.</a:t>
            </a:r>
            <a:endParaRPr dirty="0">
              <a:solidFill>
                <a:srgbClr val="000000"/>
              </a:solidFill>
            </a:endParaRPr>
          </a:p>
          <a:p>
            <a:pPr marL="178408" indent="-178408" defTabSz="221806">
              <a:spcBef>
                <a:spcPts val="844"/>
              </a:spcBef>
              <a:defRPr sz="2214" b="1"/>
            </a:pPr>
            <a:r>
              <a:rPr dirty="0">
                <a:solidFill>
                  <a:srgbClr val="000000"/>
                </a:solidFill>
              </a:rPr>
              <a:t>Body pain and difficulty with physical functioning, poor life quality</a:t>
            </a:r>
          </a:p>
        </p:txBody>
      </p:sp>
      <p:sp>
        <p:nvSpPr>
          <p:cNvPr id="2" name="Slide Number Placeholder 1"/>
          <p:cNvSpPr>
            <a:spLocks noGrp="1"/>
          </p:cNvSpPr>
          <p:nvPr>
            <p:ph type="sldNum" sz="quarter" idx="2"/>
          </p:nvPr>
        </p:nvSpPr>
        <p:spPr/>
        <p:txBody>
          <a:bodyPr/>
          <a:lstStyle/>
          <a:p>
            <a:fld id="{86CB4B4D-7CA3-9044-876B-883B54F8677D}" type="slidenum">
              <a:rPr lang="uk-UA" smtClean="0"/>
              <a:pPr/>
              <a:t>24</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2" name="Shape 142"/>
          <p:cNvSpPr>
            <a:spLocks noGrp="1"/>
          </p:cNvSpPr>
          <p:nvPr>
            <p:ph type="title"/>
          </p:nvPr>
        </p:nvSpPr>
        <p:spPr>
          <a:xfrm>
            <a:off x="3051018" y="488887"/>
            <a:ext cx="6092982" cy="516047"/>
          </a:xfrm>
          <a:prstGeom prst="rect">
            <a:avLst/>
          </a:prstGeom>
        </p:spPr>
        <p:txBody>
          <a:bodyPr>
            <a:noAutofit/>
          </a:bodyPr>
          <a:lstStyle/>
          <a:p>
            <a:pPr lvl="1" indent="136619" defTabSz="273239">
              <a:defRPr sz="2550">
                <a:solidFill>
                  <a:srgbClr val="991200"/>
                </a:solidFill>
                <a:latin typeface="Georgia"/>
                <a:ea typeface="Georgia"/>
                <a:cs typeface="Georgia"/>
                <a:sym typeface="Georgia"/>
              </a:defRPr>
            </a:pPr>
            <a:r>
              <a:rPr sz="2400" b="1" dirty="0">
                <a:solidFill>
                  <a:srgbClr val="F8F8F8"/>
                </a:solidFill>
              </a:rPr>
              <a:t>How to </a:t>
            </a:r>
            <a:r>
              <a:rPr sz="2400" b="1" i="1" dirty="0">
                <a:solidFill>
                  <a:srgbClr val="F8F8F8"/>
                </a:solidFill>
              </a:rPr>
              <a:t>Prevent and Treat </a:t>
            </a:r>
            <a:r>
              <a:rPr sz="2400" b="1" i="1" dirty="0" smtClean="0">
                <a:solidFill>
                  <a:srgbClr val="F8F8F8"/>
                </a:solidFill>
              </a:rPr>
              <a:t>Obesity</a:t>
            </a:r>
            <a:r>
              <a:rPr lang="en-US" sz="2400" b="1" i="1" dirty="0" smtClean="0">
                <a:solidFill>
                  <a:srgbClr val="F8F8F8"/>
                </a:solidFill>
              </a:rPr>
              <a:t>?</a:t>
            </a:r>
            <a:endParaRPr sz="2400" b="1" i="1" dirty="0">
              <a:solidFill>
                <a:srgbClr val="F8F8F8"/>
              </a:solidFill>
            </a:endParaRPr>
          </a:p>
          <a:p>
            <a:pPr lvl="1" indent="136619" defTabSz="273239">
              <a:defRPr sz="2550">
                <a:solidFill>
                  <a:srgbClr val="991200"/>
                </a:solidFill>
                <a:latin typeface="Georgia"/>
                <a:ea typeface="Georgia"/>
                <a:cs typeface="Georgia"/>
                <a:sym typeface="Georgia"/>
              </a:defRPr>
            </a:pPr>
            <a:endParaRPr sz="2400" b="1" i="1" dirty="0">
              <a:solidFill>
                <a:srgbClr val="F8F8F8"/>
              </a:solidFill>
            </a:endParaRPr>
          </a:p>
        </p:txBody>
      </p:sp>
      <p:sp>
        <p:nvSpPr>
          <p:cNvPr id="143" name="Shape 143"/>
          <p:cNvSpPr>
            <a:spLocks noGrp="1"/>
          </p:cNvSpPr>
          <p:nvPr>
            <p:ph type="body" idx="1"/>
          </p:nvPr>
        </p:nvSpPr>
        <p:spPr>
          <a:xfrm>
            <a:off x="348258" y="669956"/>
            <a:ext cx="8429625" cy="5413973"/>
          </a:xfrm>
          <a:prstGeom prst="rect">
            <a:avLst/>
          </a:prstGeom>
        </p:spPr>
        <p:txBody>
          <a:bodyPr>
            <a:normAutofit/>
          </a:bodyPr>
          <a:lstStyle/>
          <a:p>
            <a:pPr marL="0" indent="0">
              <a:buNone/>
              <a:defRPr sz="2300" b="1"/>
            </a:pPr>
            <a:endParaRPr dirty="0"/>
          </a:p>
          <a:p>
            <a:pPr marL="330387" indent="-330387">
              <a:defRPr sz="2300" b="1"/>
            </a:pPr>
            <a:r>
              <a:rPr sz="2400" dirty="0">
                <a:solidFill>
                  <a:srgbClr val="000000"/>
                </a:solidFill>
              </a:rPr>
              <a:t>Assess your body Weight</a:t>
            </a:r>
          </a:p>
          <a:p>
            <a:pPr marL="330387" indent="-330387">
              <a:defRPr sz="2300" b="1"/>
            </a:pPr>
            <a:r>
              <a:rPr sz="2400" dirty="0">
                <a:solidFill>
                  <a:srgbClr val="000000"/>
                </a:solidFill>
              </a:rPr>
              <a:t>Change your lifestyle</a:t>
            </a:r>
          </a:p>
          <a:p>
            <a:pPr marL="330387" indent="-330387">
              <a:defRPr sz="2300" b="1"/>
            </a:pPr>
            <a:r>
              <a:rPr sz="2400" dirty="0">
                <a:solidFill>
                  <a:srgbClr val="000000"/>
                </a:solidFill>
              </a:rPr>
              <a:t>Strive for a Calorie Balance</a:t>
            </a:r>
          </a:p>
          <a:p>
            <a:pPr marL="330387" indent="-330387">
              <a:defRPr sz="2300" b="1"/>
            </a:pPr>
            <a:r>
              <a:rPr sz="2400" dirty="0">
                <a:solidFill>
                  <a:srgbClr val="000000"/>
                </a:solidFill>
              </a:rPr>
              <a:t>Eat a Balanced diet</a:t>
            </a:r>
          </a:p>
          <a:p>
            <a:pPr marL="330387" indent="-330387">
              <a:defRPr sz="2300" b="1"/>
            </a:pPr>
            <a:r>
              <a:rPr sz="2400" dirty="0">
                <a:solidFill>
                  <a:srgbClr val="000000"/>
                </a:solidFill>
              </a:rPr>
              <a:t>Exercise Regularly - At least 150 minutes of moderate Physical Activity every week</a:t>
            </a:r>
          </a:p>
          <a:p>
            <a:pPr marL="330387" indent="-330387">
              <a:defRPr sz="2300" b="1"/>
            </a:pPr>
            <a:r>
              <a:rPr sz="2400" dirty="0">
                <a:solidFill>
                  <a:srgbClr val="000000"/>
                </a:solidFill>
              </a:rPr>
              <a:t>Limit screen and cell phone time</a:t>
            </a:r>
          </a:p>
          <a:p>
            <a:pPr marL="330387" indent="-330387">
              <a:defRPr sz="2300" b="1"/>
            </a:pPr>
            <a:r>
              <a:rPr sz="2400" dirty="0">
                <a:solidFill>
                  <a:srgbClr val="000000"/>
                </a:solidFill>
              </a:rPr>
              <a:t>Form a Walking Club, Walking Club or Join a Gym</a:t>
            </a:r>
          </a:p>
        </p:txBody>
      </p:sp>
      <p:pic>
        <p:nvPicPr>
          <p:cNvPr id="144" name="Screen Shot 2015-12-12 at 11.32.12 AM.png"/>
          <p:cNvPicPr>
            <a:picLocks noChangeAspect="1"/>
          </p:cNvPicPr>
          <p:nvPr/>
        </p:nvPicPr>
        <p:blipFill>
          <a:blip r:embed="rId2">
            <a:extLst/>
          </a:blip>
          <a:stretch>
            <a:fillRect/>
          </a:stretch>
        </p:blipFill>
        <p:spPr>
          <a:xfrm>
            <a:off x="5039207" y="1186003"/>
            <a:ext cx="3409195" cy="2181885"/>
          </a:xfrm>
          <a:prstGeom prst="rect">
            <a:avLst/>
          </a:prstGeom>
          <a:ln w="12700">
            <a:miter lim="400000"/>
          </a:ln>
        </p:spPr>
      </p:pic>
      <p:sp>
        <p:nvSpPr>
          <p:cNvPr id="2" name="Slide Number Placeholder 1"/>
          <p:cNvSpPr>
            <a:spLocks noGrp="1"/>
          </p:cNvSpPr>
          <p:nvPr>
            <p:ph type="sldNum" sz="quarter" idx="2"/>
          </p:nvPr>
        </p:nvSpPr>
        <p:spPr/>
        <p:txBody>
          <a:bodyPr/>
          <a:lstStyle/>
          <a:p>
            <a:fld id="{86CB4B4D-7CA3-9044-876B-883B54F8677D}" type="slidenum">
              <a:rPr lang="uk-UA" smtClean="0"/>
              <a:pPr/>
              <a:t>25</a:t>
            </a:fld>
            <a:endParaRPr lang="uk-UA"/>
          </a:p>
        </p:txBody>
      </p:sp>
    </p:spTree>
  </p:cSld>
  <p:clrMapOvr>
    <a:masterClrMapping/>
  </p:clrMapOvr>
  <mc:AlternateContent xmlns:mc="http://schemas.openxmlformats.org/markup-compatibility/2006" xmlns:p14="http://schemas.microsoft.com/office/powerpoint/2010/main">
    <mc:Choice Requires="p14">
      <p:transition spd="slow" p14:dur="15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48109" y="381425"/>
            <a:ext cx="4500539" cy="778620"/>
          </a:xfrm>
        </p:spPr>
        <p:txBody>
          <a:bodyPr>
            <a:normAutofit/>
          </a:bodyPr>
          <a:lstStyle/>
          <a:p>
            <a:pPr marL="0" indent="0" algn="ctr">
              <a:buNone/>
            </a:pPr>
            <a:r>
              <a:rPr lang="en-US" sz="3200" b="1" dirty="0" smtClean="0">
                <a:solidFill>
                  <a:schemeClr val="bg1"/>
                </a:solidFill>
              </a:rPr>
              <a:t>National Reminders</a:t>
            </a:r>
            <a:endParaRPr lang="en-US" sz="3200" b="1" dirty="0">
              <a:solidFill>
                <a:schemeClr val="bg1"/>
              </a:solidFill>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26</a:t>
            </a:fld>
            <a:endParaRPr lang="en-US"/>
          </a:p>
        </p:txBody>
      </p:sp>
      <p:sp>
        <p:nvSpPr>
          <p:cNvPr id="4" name="Content Placeholder 2"/>
          <p:cNvSpPr txBox="1">
            <a:spLocks/>
          </p:cNvSpPr>
          <p:nvPr/>
        </p:nvSpPr>
        <p:spPr>
          <a:xfrm>
            <a:off x="628650" y="1536858"/>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800" b="1" smtClean="0">
                <a:solidFill>
                  <a:srgbClr val="000000"/>
                </a:solidFill>
              </a:rPr>
              <a:t>Four Priorities for 2016</a:t>
            </a:r>
            <a:endParaRPr lang="en-US" smtClean="0">
              <a:solidFill>
                <a:srgbClr val="000000"/>
              </a:solidFill>
            </a:endParaRPr>
          </a:p>
          <a:p>
            <a:pPr marL="514350" indent="-514350">
              <a:buFont typeface="+mj-lt"/>
              <a:buAutoNum type="arabicPeriod"/>
            </a:pPr>
            <a:r>
              <a:rPr lang="en-US" b="1" smtClean="0">
                <a:solidFill>
                  <a:srgbClr val="000000"/>
                </a:solidFill>
              </a:rPr>
              <a:t>At least 50% of Tajnid to attend monthly meetings where we discuss our Khalifa’s vision: “Save yourself and your families from a fire” in interactive discussions.</a:t>
            </a:r>
          </a:p>
          <a:p>
            <a:pPr marL="514350" indent="-514350">
              <a:buFont typeface="+mj-lt"/>
              <a:buAutoNum type="arabicPeriod"/>
            </a:pPr>
            <a:r>
              <a:rPr lang="en-US" b="1" smtClean="0">
                <a:solidFill>
                  <a:srgbClr val="000000"/>
                </a:solidFill>
              </a:rPr>
              <a:t>Help establish a culture of congregational Salat.</a:t>
            </a:r>
          </a:p>
          <a:p>
            <a:pPr marL="514350" indent="-514350">
              <a:buFont typeface="+mj-lt"/>
              <a:buAutoNum type="arabicPeriod"/>
            </a:pPr>
            <a:r>
              <a:rPr lang="en-US" b="1" smtClean="0">
                <a:solidFill>
                  <a:srgbClr val="000000"/>
                </a:solidFill>
              </a:rPr>
              <a:t>Help strengthen the love of Holy Quran.</a:t>
            </a:r>
          </a:p>
          <a:p>
            <a:pPr marL="514350" indent="-514350">
              <a:buFont typeface="+mj-lt"/>
              <a:buAutoNum type="arabicPeriod"/>
            </a:pPr>
            <a:r>
              <a:rPr lang="en-US" b="1" smtClean="0">
                <a:solidFill>
                  <a:srgbClr val="000000"/>
                </a:solidFill>
              </a:rPr>
              <a:t>More than 50% Tajnid to attend National Ijtima.</a:t>
            </a:r>
            <a:endParaRPr lang="en-US" b="1" dirty="0">
              <a:solidFill>
                <a:srgbClr val="000000"/>
              </a:solidFill>
            </a:endParaRPr>
          </a:p>
        </p:txBody>
      </p:sp>
    </p:spTree>
    <p:extLst>
      <p:ext uri="{BB962C8B-B14F-4D97-AF65-F5344CB8AC3E}">
        <p14:creationId xmlns:p14="http://schemas.microsoft.com/office/powerpoint/2010/main" val="36282974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69453"/>
            <a:ext cx="7886700" cy="4351338"/>
          </a:xfrm>
        </p:spPr>
        <p:txBody>
          <a:bodyPr>
            <a:normAutofit/>
          </a:bodyPr>
          <a:lstStyle/>
          <a:p>
            <a:r>
              <a:rPr lang="en-US" dirty="0" smtClean="0"/>
              <a:t>1</a:t>
            </a:r>
          </a:p>
          <a:p>
            <a:r>
              <a:rPr lang="en-US" dirty="0" smtClean="0"/>
              <a:t>2</a:t>
            </a:r>
          </a:p>
          <a:p>
            <a:endParaRPr lang="en-US" dirty="0"/>
          </a:p>
          <a:p>
            <a:endParaRPr lang="en-US" dirty="0" smtClean="0"/>
          </a:p>
          <a:p>
            <a:pPr marL="0" indent="0">
              <a:buNone/>
            </a:pPr>
            <a:r>
              <a:rPr lang="en-US" b="1" dirty="0" err="1" smtClean="0"/>
              <a:t>Dua</a:t>
            </a:r>
            <a:endParaRPr lang="en-US" b="1" dirty="0"/>
          </a:p>
        </p:txBody>
      </p:sp>
      <p:sp>
        <p:nvSpPr>
          <p:cNvPr id="2" name="Slide Number Placeholder 1"/>
          <p:cNvSpPr>
            <a:spLocks noGrp="1"/>
          </p:cNvSpPr>
          <p:nvPr>
            <p:ph type="sldNum" sz="quarter" idx="12"/>
          </p:nvPr>
        </p:nvSpPr>
        <p:spPr/>
        <p:txBody>
          <a:bodyPr/>
          <a:lstStyle/>
          <a:p>
            <a:fld id="{D64212AE-C6D7-4DAE-B05A-60F3647E62E0}" type="slidenum">
              <a:rPr lang="en-US" smtClean="0"/>
              <a:t>27</a:t>
            </a:fld>
            <a:endParaRPr lang="en-US"/>
          </a:p>
        </p:txBody>
      </p:sp>
      <p:sp>
        <p:nvSpPr>
          <p:cNvPr id="4" name="TextBox 3"/>
          <p:cNvSpPr txBox="1"/>
          <p:nvPr/>
        </p:nvSpPr>
        <p:spPr>
          <a:xfrm>
            <a:off x="5886355" y="3919729"/>
            <a:ext cx="184666" cy="369332"/>
          </a:xfrm>
          <a:prstGeom prst="rect">
            <a:avLst/>
          </a:prstGeom>
          <a:noFill/>
        </p:spPr>
        <p:txBody>
          <a:bodyPr wrap="none" rtlCol="0">
            <a:spAutoFit/>
          </a:bodyPr>
          <a:lstStyle/>
          <a:p>
            <a:endParaRPr lang="en-US" dirty="0"/>
          </a:p>
        </p:txBody>
      </p:sp>
      <p:sp>
        <p:nvSpPr>
          <p:cNvPr id="5" name="Content Placeholder 2"/>
          <p:cNvSpPr txBox="1">
            <a:spLocks/>
          </p:cNvSpPr>
          <p:nvPr/>
        </p:nvSpPr>
        <p:spPr>
          <a:xfrm>
            <a:off x="4048109" y="381425"/>
            <a:ext cx="4500539" cy="77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200" b="1" dirty="0" smtClean="0">
                <a:solidFill>
                  <a:schemeClr val="bg1"/>
                </a:solidFill>
              </a:rPr>
              <a:t>Local Reminders</a:t>
            </a:r>
            <a:endParaRPr lang="en-US" sz="3200" b="1" dirty="0">
              <a:solidFill>
                <a:schemeClr val="bg1"/>
              </a:solidFill>
            </a:endParaRPr>
          </a:p>
        </p:txBody>
      </p:sp>
    </p:spTree>
    <p:extLst>
      <p:ext uri="{BB962C8B-B14F-4D97-AF65-F5344CB8AC3E}">
        <p14:creationId xmlns:p14="http://schemas.microsoft.com/office/powerpoint/2010/main" val="1349908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5512" y="1231190"/>
            <a:ext cx="8261325" cy="4430395"/>
          </a:xfrm>
        </p:spPr>
        <p:txBody>
          <a:bodyPr>
            <a:noAutofit/>
          </a:bodyPr>
          <a:lstStyle/>
          <a:p>
            <a:pPr marL="0" lvl="0" indent="0">
              <a:buNone/>
            </a:pPr>
            <a:r>
              <a:rPr lang="en-US" b="1" dirty="0"/>
              <a:t>ELEVATED POSITION OF THE HOLY QURAN</a:t>
            </a:r>
          </a:p>
          <a:p>
            <a:pPr marL="0" indent="0">
              <a:buNone/>
            </a:pPr>
            <a:r>
              <a:rPr lang="en-US" dirty="0"/>
              <a:t>The foremost thing God has provided us for our guidance is Holy </a:t>
            </a:r>
            <a:r>
              <a:rPr lang="en-US" dirty="0" smtClean="0"/>
              <a:t>Quran </a:t>
            </a:r>
            <a:r>
              <a:rPr lang="en-US" dirty="0"/>
              <a:t>which </a:t>
            </a:r>
            <a:r>
              <a:rPr lang="en-US" dirty="0" smtClean="0"/>
              <a:t>sets </a:t>
            </a:r>
            <a:r>
              <a:rPr lang="en-US" dirty="0"/>
              <a:t>forth the unity of God , His grandeur and greatness, and decides all points in dispute between the Jews and Christians. Further, the Quran forbids that </a:t>
            </a:r>
            <a:r>
              <a:rPr lang="en-US" dirty="0" smtClean="0"/>
              <a:t>you </a:t>
            </a:r>
            <a:r>
              <a:rPr lang="en-US" dirty="0"/>
              <a:t>worship anything other than God—neither man or beast, the sun nor the moon, nor any other heavenly body , nor material means, nor your own selves. Therefore, beware! Do not take a single step in contravention of anything contained in Holy Book. </a:t>
            </a:r>
            <a:endParaRPr lang="en-US" dirty="0" smtClean="0"/>
          </a:p>
          <a:p>
            <a:pPr marL="0" indent="0" algn="r">
              <a:buNone/>
            </a:pPr>
            <a:r>
              <a:rPr lang="en-US" sz="2000" i="1" dirty="0" smtClean="0"/>
              <a:t>Our Teaching, </a:t>
            </a:r>
            <a:r>
              <a:rPr lang="en-US" sz="2000" i="1" dirty="0"/>
              <a:t>Page </a:t>
            </a:r>
            <a:r>
              <a:rPr lang="en-US" sz="2000" i="1" dirty="0" smtClean="0"/>
              <a:t>25</a:t>
            </a:r>
            <a:endParaRPr lang="en-US" sz="2000" i="1" dirty="0"/>
          </a:p>
        </p:txBody>
      </p:sp>
      <p:sp>
        <p:nvSpPr>
          <p:cNvPr id="2" name="Rectangle 1"/>
          <p:cNvSpPr/>
          <p:nvPr/>
        </p:nvSpPr>
        <p:spPr>
          <a:xfrm>
            <a:off x="3488762" y="394454"/>
            <a:ext cx="5541902" cy="523220"/>
          </a:xfrm>
          <a:prstGeom prst="rect">
            <a:avLst/>
          </a:prstGeom>
        </p:spPr>
        <p:txBody>
          <a:bodyPr wrap="none">
            <a:spAutoFit/>
          </a:bodyPr>
          <a:lstStyle/>
          <a:p>
            <a:r>
              <a:rPr lang="en-US" sz="2800" b="1" dirty="0">
                <a:solidFill>
                  <a:schemeClr val="bg1"/>
                </a:solidFill>
              </a:rPr>
              <a:t>Why </a:t>
            </a:r>
            <a:r>
              <a:rPr lang="en-US" sz="2800" b="1" dirty="0" smtClean="0">
                <a:solidFill>
                  <a:schemeClr val="bg1"/>
                </a:solidFill>
              </a:rPr>
              <a:t>read </a:t>
            </a:r>
            <a:r>
              <a:rPr lang="en-US" sz="2800" b="1" dirty="0">
                <a:solidFill>
                  <a:schemeClr val="bg1"/>
                </a:solidFill>
              </a:rPr>
              <a:t>the Holy Quran </a:t>
            </a:r>
            <a:r>
              <a:rPr lang="en-US" sz="2800" b="1" dirty="0" smtClean="0">
                <a:solidFill>
                  <a:schemeClr val="bg1"/>
                </a:solidFill>
              </a:rPr>
              <a:t>regularly?</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3</a:t>
            </a:fld>
            <a:endParaRPr lang="en-US"/>
          </a:p>
        </p:txBody>
      </p:sp>
    </p:spTree>
    <p:extLst>
      <p:ext uri="{BB962C8B-B14F-4D97-AF65-F5344CB8AC3E}">
        <p14:creationId xmlns:p14="http://schemas.microsoft.com/office/powerpoint/2010/main" val="3409862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7710" y="1376045"/>
            <a:ext cx="7886700" cy="4572082"/>
          </a:xfrm>
        </p:spPr>
        <p:txBody>
          <a:bodyPr>
            <a:noAutofit/>
          </a:bodyPr>
          <a:lstStyle/>
          <a:p>
            <a:pPr marL="0" indent="0">
              <a:buNone/>
            </a:pPr>
            <a:r>
              <a:rPr lang="en-US" b="1" dirty="0"/>
              <a:t>Great Rewards &amp; Benefits of Congregational Prayers</a:t>
            </a:r>
            <a:endParaRPr lang="en-US" dirty="0"/>
          </a:p>
          <a:p>
            <a:pPr marL="0" indent="0">
              <a:buNone/>
            </a:pPr>
            <a:r>
              <a:rPr lang="en-US" dirty="0"/>
              <a:t>According to </a:t>
            </a:r>
            <a:r>
              <a:rPr lang="en-US" dirty="0" err="1"/>
              <a:t>Ubayy</a:t>
            </a:r>
            <a:r>
              <a:rPr lang="en-US" dirty="0"/>
              <a:t> bin </a:t>
            </a:r>
            <a:r>
              <a:rPr lang="en-US" dirty="0" err="1"/>
              <a:t>Ka'ab</a:t>
            </a:r>
            <a:r>
              <a:rPr lang="en-US" dirty="0" smtClean="0"/>
              <a:t>,(</a:t>
            </a:r>
            <a:r>
              <a:rPr lang="en-US" dirty="0" err="1" smtClean="0"/>
              <a:t>ra</a:t>
            </a:r>
            <a:r>
              <a:rPr lang="en-US" dirty="0" smtClean="0"/>
              <a:t>), </a:t>
            </a:r>
            <a:r>
              <a:rPr lang="en-US" dirty="0"/>
              <a:t>the Holy Prophet, </a:t>
            </a:r>
            <a:r>
              <a:rPr lang="en-US" dirty="0" smtClean="0"/>
              <a:t>(saw), </a:t>
            </a:r>
            <a:r>
              <a:rPr lang="en-US" dirty="0"/>
              <a:t>said: "If the people come to know of the great rewards and benefits of the congregational prayer, they would never stay back but would rush to the masjid for it. The first row merits the highest reward. Two persons praying together merit greater reward than the same praying individually, the rule being that the bigger the congregation the higher its worth in the Sight of Allah </a:t>
            </a:r>
            <a:r>
              <a:rPr lang="en-US" dirty="0" smtClean="0"/>
              <a:t>.</a:t>
            </a:r>
          </a:p>
          <a:p>
            <a:pPr marL="0" indent="0" algn="r">
              <a:buNone/>
            </a:pPr>
            <a:r>
              <a:rPr lang="en-US" dirty="0" smtClean="0"/>
              <a:t>(</a:t>
            </a:r>
            <a:r>
              <a:rPr lang="en-US" dirty="0" err="1"/>
              <a:t>Sunan</a:t>
            </a:r>
            <a:r>
              <a:rPr lang="en-US" dirty="0"/>
              <a:t> Abu </a:t>
            </a:r>
            <a:r>
              <a:rPr lang="en-US" dirty="0" err="1"/>
              <a:t>Dawud</a:t>
            </a:r>
            <a:r>
              <a:rPr lang="en-US" dirty="0"/>
              <a:t>)</a:t>
            </a:r>
          </a:p>
        </p:txBody>
      </p:sp>
      <p:sp>
        <p:nvSpPr>
          <p:cNvPr id="2" name="Rectangle 1"/>
          <p:cNvSpPr/>
          <p:nvPr/>
        </p:nvSpPr>
        <p:spPr>
          <a:xfrm>
            <a:off x="3427802" y="394454"/>
            <a:ext cx="5548891" cy="523220"/>
          </a:xfrm>
          <a:prstGeom prst="rect">
            <a:avLst/>
          </a:prstGeom>
        </p:spPr>
        <p:txBody>
          <a:bodyPr wrap="none">
            <a:spAutoFit/>
          </a:bodyPr>
          <a:lstStyle/>
          <a:p>
            <a:r>
              <a:rPr lang="en-US" sz="2800" b="1" dirty="0">
                <a:solidFill>
                  <a:schemeClr val="bg1"/>
                </a:solidFill>
              </a:rPr>
              <a:t>W</a:t>
            </a:r>
            <a:r>
              <a:rPr lang="en-US" sz="2800" b="1" dirty="0" smtClean="0">
                <a:solidFill>
                  <a:schemeClr val="bg1"/>
                </a:solidFill>
              </a:rPr>
              <a:t>atching Our Congregational </a:t>
            </a:r>
            <a:r>
              <a:rPr lang="en-US" sz="2800" b="1" dirty="0" err="1" smtClean="0">
                <a:solidFill>
                  <a:schemeClr val="bg1"/>
                </a:solidFill>
              </a:rPr>
              <a:t>Salat</a:t>
            </a:r>
            <a:r>
              <a:rPr lang="en-US" sz="2800" b="1" dirty="0" smtClean="0">
                <a:solidFill>
                  <a:schemeClr val="bg1"/>
                </a:solidFill>
              </a:rPr>
              <a:t>!</a:t>
            </a:r>
            <a:endParaRPr lang="en-US" sz="2800" b="1" dirty="0">
              <a:solidFill>
                <a:schemeClr val="bg1"/>
              </a:solidFill>
            </a:endParaRPr>
          </a:p>
        </p:txBody>
      </p:sp>
      <p:sp>
        <p:nvSpPr>
          <p:cNvPr id="4" name="Slide Number Placeholder 3"/>
          <p:cNvSpPr>
            <a:spLocks noGrp="1"/>
          </p:cNvSpPr>
          <p:nvPr>
            <p:ph type="sldNum" sz="quarter" idx="12"/>
          </p:nvPr>
        </p:nvSpPr>
        <p:spPr/>
        <p:txBody>
          <a:bodyPr/>
          <a:lstStyle/>
          <a:p>
            <a:fld id="{D64212AE-C6D7-4DAE-B05A-60F3647E62E0}" type="slidenum">
              <a:rPr lang="en-US" smtClean="0"/>
              <a:t>4</a:t>
            </a:fld>
            <a:endParaRPr lang="en-US"/>
          </a:p>
        </p:txBody>
      </p:sp>
    </p:spTree>
    <p:extLst>
      <p:ext uri="{BB962C8B-B14F-4D97-AF65-F5344CB8AC3E}">
        <p14:creationId xmlns:p14="http://schemas.microsoft.com/office/powerpoint/2010/main" val="37342500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545600" y="5100320"/>
            <a:ext cx="7752522" cy="90636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500" dirty="0" smtClean="0">
                <a:solidFill>
                  <a:schemeClr val="tx1"/>
                </a:solidFill>
              </a:rPr>
              <a:t>Cleaning Our Inner-selves</a:t>
            </a:r>
            <a:endParaRPr lang="en-US" sz="4500" dirty="0">
              <a:solidFill>
                <a:schemeClr val="tx1"/>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0119" y="1025992"/>
            <a:ext cx="3810494" cy="3962568"/>
          </a:xfrm>
          <a:prstGeom prst="rect">
            <a:avLst/>
          </a:prstGeom>
        </p:spPr>
      </p:pic>
      <p:sp>
        <p:nvSpPr>
          <p:cNvPr id="2" name="Slide Number Placeholder 1"/>
          <p:cNvSpPr>
            <a:spLocks noGrp="1"/>
          </p:cNvSpPr>
          <p:nvPr>
            <p:ph type="sldNum" sz="quarter" idx="12"/>
          </p:nvPr>
        </p:nvSpPr>
        <p:spPr/>
        <p:txBody>
          <a:bodyPr/>
          <a:lstStyle/>
          <a:p>
            <a:fld id="{D64212AE-C6D7-4DAE-B05A-60F3647E62E0}" type="slidenum">
              <a:rPr lang="en-US" smtClean="0"/>
              <a:t>5</a:t>
            </a:fld>
            <a:endParaRPr lang="en-US"/>
          </a:p>
        </p:txBody>
      </p:sp>
    </p:spTree>
    <p:extLst>
      <p:ext uri="{BB962C8B-B14F-4D97-AF65-F5344CB8AC3E}">
        <p14:creationId xmlns:p14="http://schemas.microsoft.com/office/powerpoint/2010/main" val="2724004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377854" y="1804251"/>
            <a:ext cx="3857306" cy="3631763"/>
          </a:xfrm>
          <a:prstGeom prst="rect">
            <a:avLst/>
          </a:prstGeom>
        </p:spPr>
        <p:txBody>
          <a:bodyPr wrap="square">
            <a:spAutoFit/>
          </a:bodyPr>
          <a:lstStyle/>
          <a:p>
            <a:pPr>
              <a:lnSpc>
                <a:spcPct val="115000"/>
              </a:lnSpc>
              <a:spcAft>
                <a:spcPts val="750"/>
              </a:spcAft>
            </a:pPr>
            <a:r>
              <a:rPr lang="en-US" sz="2000" b="1" dirty="0" smtClean="0">
                <a:latin typeface="Calibri" panose="020F0502020204030204" pitchFamily="34" charset="0"/>
                <a:ea typeface="Calibri" panose="020F0502020204030204" pitchFamily="34" charset="0"/>
                <a:cs typeface="Times New Roman" panose="02020603050405020304" pitchFamily="18" charset="0"/>
              </a:rPr>
              <a:t>[7:27] </a:t>
            </a:r>
            <a:r>
              <a:rPr lang="en-US" sz="2000" b="1" dirty="0">
                <a:latin typeface="Verdana" panose="020B0604030504040204" pitchFamily="34" charset="0"/>
                <a:ea typeface="Calibri" panose="020F0502020204030204" pitchFamily="34" charset="0"/>
                <a:cs typeface="Times New Roman" panose="02020603050405020304" pitchFamily="18" charset="0"/>
              </a:rPr>
              <a:t>O children of Adam! We have indeed sent down to you raiment to cover your shame, and to be an elegant dress; but the raiment of righteousness — that is the best. That is one of the Signs of Allah, that they may remember.</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5227785" y="1306873"/>
            <a:ext cx="3607654" cy="400110"/>
          </a:xfrm>
          <a:prstGeom prst="rect">
            <a:avLst/>
          </a:prstGeom>
          <a:noFill/>
        </p:spPr>
        <p:txBody>
          <a:bodyPr wrap="none" rtlCol="0">
            <a:spAutoFit/>
          </a:bodyPr>
          <a:lstStyle/>
          <a:p>
            <a:r>
              <a:rPr lang="en-US" sz="2000" dirty="0" smtClean="0"/>
              <a:t>Click           to listen the recitation</a:t>
            </a:r>
            <a:endParaRPr lang="en-US" sz="2000" dirty="0"/>
          </a:p>
        </p:txBody>
      </p:sp>
      <p:pic>
        <p:nvPicPr>
          <p:cNvPr id="7" name="Picture 6" descr="http://www.alislam.org/quran/search2/verses/007-027.png"/>
          <p:cNvPicPr/>
          <p:nvPr/>
        </p:nvPicPr>
        <p:blipFill>
          <a:blip r:embed="rId5">
            <a:extLst>
              <a:ext uri="{28A0092B-C50C-407E-A947-70E740481C1C}">
                <a14:useLocalDpi xmlns:a14="http://schemas.microsoft.com/office/drawing/2010/main" val="0"/>
              </a:ext>
            </a:extLst>
          </a:blip>
          <a:srcRect/>
          <a:stretch>
            <a:fillRect/>
          </a:stretch>
        </p:blipFill>
        <p:spPr bwMode="auto">
          <a:xfrm>
            <a:off x="4346917" y="2058251"/>
            <a:ext cx="4440608" cy="2884942"/>
          </a:xfrm>
          <a:prstGeom prst="rect">
            <a:avLst/>
          </a:prstGeom>
          <a:noFill/>
          <a:ln>
            <a:noFill/>
          </a:ln>
        </p:spPr>
      </p:pic>
      <p:pic>
        <p:nvPicPr>
          <p:cNvPr id="2" name="7_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prstClr val="black"/>
              <a:schemeClr val="accent1">
                <a:tint val="45000"/>
                <a:satMod val="400000"/>
              </a:schemeClr>
            </a:duotone>
          </a:blip>
          <a:stretch>
            <a:fillRect/>
          </a:stretch>
        </p:blipFill>
        <p:spPr>
          <a:xfrm>
            <a:off x="5849815" y="1202128"/>
            <a:ext cx="609600" cy="609600"/>
          </a:xfrm>
          <a:prstGeom prst="rect">
            <a:avLst/>
          </a:prstGeom>
        </p:spPr>
      </p:pic>
      <p:sp>
        <p:nvSpPr>
          <p:cNvPr id="3" name="Slide Number Placeholder 2"/>
          <p:cNvSpPr>
            <a:spLocks noGrp="1"/>
          </p:cNvSpPr>
          <p:nvPr>
            <p:ph type="sldNum" sz="quarter" idx="12"/>
          </p:nvPr>
        </p:nvSpPr>
        <p:spPr/>
        <p:txBody>
          <a:bodyPr/>
          <a:lstStyle/>
          <a:p>
            <a:fld id="{D64212AE-C6D7-4DAE-B05A-60F3647E62E0}" type="slidenum">
              <a:rPr lang="en-US" smtClean="0"/>
              <a:t>6</a:t>
            </a:fld>
            <a:endParaRPr lang="en-US"/>
          </a:p>
        </p:txBody>
      </p:sp>
    </p:spTree>
    <p:extLst>
      <p:ext uri="{BB962C8B-B14F-4D97-AF65-F5344CB8AC3E}">
        <p14:creationId xmlns:p14="http://schemas.microsoft.com/office/powerpoint/2010/main" val="147381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9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5935" fill="hold"/>
                                        <p:tgtEl>
                                          <p:spTgt spid="2"/>
                                        </p:tgtEl>
                                      </p:cBhvr>
                                    </p:cmd>
                                  </p:childTnLst>
                                </p:cTn>
                              </p:par>
                            </p:childTnLst>
                          </p:cTn>
                        </p:par>
                      </p:childTnLst>
                    </p:cTn>
                  </p:par>
                </p:childTnLst>
              </p:cTn>
              <p:nextCondLst>
                <p:cond evt="onClick" delay="0">
                  <p:tgtEl>
                    <p:spTgt spid="2"/>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58097" y="858972"/>
            <a:ext cx="7886700" cy="1325563"/>
          </a:xfrm>
        </p:spPr>
        <p:txBody>
          <a:bodyPr/>
          <a:lstStyle/>
          <a:p>
            <a:pPr algn="ctr"/>
            <a:r>
              <a:rPr lang="en-US" b="1" dirty="0" smtClean="0">
                <a:latin typeface="+mn-lt"/>
              </a:rPr>
              <a:t>Raiment of Righteousness!</a:t>
            </a:r>
            <a:endParaRPr lang="en-US" b="1" dirty="0">
              <a:latin typeface="+mn-lt"/>
            </a:endParaRPr>
          </a:p>
        </p:txBody>
      </p:sp>
      <p:sp>
        <p:nvSpPr>
          <p:cNvPr id="3" name="Content Placeholder 2"/>
          <p:cNvSpPr>
            <a:spLocks noGrp="1"/>
          </p:cNvSpPr>
          <p:nvPr>
            <p:ph idx="1"/>
          </p:nvPr>
        </p:nvSpPr>
        <p:spPr>
          <a:xfrm>
            <a:off x="349550" y="1863695"/>
            <a:ext cx="3725145" cy="3430202"/>
          </a:xfrm>
        </p:spPr>
        <p:txBody>
          <a:bodyPr anchor="ctr">
            <a:noAutofit/>
          </a:bodyPr>
          <a:lstStyle/>
          <a:p>
            <a:pPr marL="0" indent="0" algn="ctr">
              <a:buNone/>
            </a:pPr>
            <a:r>
              <a:rPr lang="en-US" sz="4400" b="1" dirty="0" smtClean="0"/>
              <a:t>Describe what this raiment looks like to you.</a:t>
            </a:r>
            <a:endParaRPr lang="en-US" sz="4400" b="1" dirty="0"/>
          </a:p>
        </p:txBody>
      </p:sp>
      <p:sp>
        <p:nvSpPr>
          <p:cNvPr id="6" name="TextBox 5"/>
          <p:cNvSpPr txBox="1"/>
          <p:nvPr/>
        </p:nvSpPr>
        <p:spPr>
          <a:xfrm>
            <a:off x="61739" y="5116561"/>
            <a:ext cx="4734110" cy="707886"/>
          </a:xfrm>
          <a:prstGeom prst="rect">
            <a:avLst/>
          </a:prstGeom>
          <a:noFill/>
        </p:spPr>
        <p:txBody>
          <a:bodyPr wrap="square" rtlCol="0">
            <a:spAutoFit/>
          </a:bodyPr>
          <a:lstStyle/>
          <a:p>
            <a:pPr algn="ctr"/>
            <a:r>
              <a:rPr lang="en-US" sz="4000" dirty="0" smtClean="0"/>
              <a:t>Share your thoughts</a:t>
            </a:r>
            <a:endParaRPr lang="en-US" sz="40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848" y="1959568"/>
            <a:ext cx="4002711" cy="4156502"/>
          </a:xfrm>
          <a:prstGeom prst="rect">
            <a:avLst/>
          </a:prstGeom>
        </p:spPr>
      </p:pic>
      <p:sp>
        <p:nvSpPr>
          <p:cNvPr id="4" name="Slide Number Placeholder 3"/>
          <p:cNvSpPr>
            <a:spLocks noGrp="1"/>
          </p:cNvSpPr>
          <p:nvPr>
            <p:ph type="sldNum" sz="quarter" idx="12"/>
          </p:nvPr>
        </p:nvSpPr>
        <p:spPr/>
        <p:txBody>
          <a:bodyPr/>
          <a:lstStyle/>
          <a:p>
            <a:fld id="{D64212AE-C6D7-4DAE-B05A-60F3647E62E0}" type="slidenum">
              <a:rPr lang="en-US" smtClean="0"/>
              <a:t>7</a:t>
            </a:fld>
            <a:endParaRPr lang="en-US"/>
          </a:p>
        </p:txBody>
      </p:sp>
    </p:spTree>
    <p:extLst>
      <p:ext uri="{BB962C8B-B14F-4D97-AF65-F5344CB8AC3E}">
        <p14:creationId xmlns:p14="http://schemas.microsoft.com/office/powerpoint/2010/main" val="3483768278"/>
      </p:ext>
    </p:extLst>
  </p:cSld>
  <p:clrMapOvr>
    <a:masterClrMapping/>
  </p:clrMapOvr>
  <p:transition spd="med">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431969" y="1180868"/>
            <a:ext cx="8280062" cy="5200142"/>
          </a:xfrm>
          <a:prstGeom prst="rect">
            <a:avLst/>
          </a:prstGeom>
        </p:spPr>
        <p:txBody>
          <a:bodyPr wrap="square">
            <a:spAutoFit/>
          </a:bodyPr>
          <a:lstStyle/>
          <a:p>
            <a:pPr algn="just">
              <a:lnSpc>
                <a:spcPct val="115000"/>
              </a:lnSpc>
            </a:pPr>
            <a:r>
              <a:rPr lang="en-US" sz="2400" b="1" dirty="0" smtClean="0">
                <a:latin typeface="Calibri" panose="020F0502020204030204" pitchFamily="34" charset="0"/>
                <a:ea typeface="Calibri" panose="020F0502020204030204" pitchFamily="34" charset="0"/>
                <a:cs typeface="Times New Roman" panose="02020603050405020304" pitchFamily="18" charset="0"/>
              </a:rPr>
              <a:t>Ordinary dress covers our physical nakedness, while the apparel of piety covers our spiritual and moral nakedness, and it was with this very apparel of piety that Adam covered his ‘nakedness’ in the garden. He prayed to God Who heard his supplication and turned to him with mercy and forgiveness (7:24). The verse beautifully reminds us that when we consider it to be so necessary to have good clothing to cover our physical nakedness and use elegant dress to look graceful, we should all the more be anxious to cover our moral and spiritual nakedness which can only be done by prayer and asking God’s forgiveness and mercy as Adam did.</a:t>
            </a:r>
            <a:endParaRPr lang="en-US" sz="800" b="1" dirty="0" smtClean="0">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r>
              <a:rPr lang="en-US" sz="2000" i="1" dirty="0" smtClean="0">
                <a:latin typeface="Calibri" panose="020F0502020204030204" pitchFamily="34" charset="0"/>
                <a:ea typeface="Calibri" panose="020F0502020204030204" pitchFamily="34" charset="0"/>
                <a:cs typeface="Times New Roman" panose="02020603050405020304" pitchFamily="18" charset="0"/>
              </a:rPr>
              <a:t>Five Volume Commentary, page 779-780</a:t>
            </a:r>
            <a:endParaRPr lang="en-US" sz="20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Slide Number Placeholder 1"/>
          <p:cNvSpPr>
            <a:spLocks noGrp="1"/>
          </p:cNvSpPr>
          <p:nvPr>
            <p:ph type="sldNum" sz="quarter" idx="12"/>
          </p:nvPr>
        </p:nvSpPr>
        <p:spPr/>
        <p:txBody>
          <a:bodyPr/>
          <a:lstStyle/>
          <a:p>
            <a:fld id="{D64212AE-C6D7-4DAE-B05A-60F3647E62E0}" type="slidenum">
              <a:rPr lang="en-US" smtClean="0"/>
              <a:t>8</a:t>
            </a:fld>
            <a:endParaRPr lang="en-US"/>
          </a:p>
        </p:txBody>
      </p:sp>
    </p:spTree>
    <p:extLst>
      <p:ext uri="{BB962C8B-B14F-4D97-AF65-F5344CB8AC3E}">
        <p14:creationId xmlns:p14="http://schemas.microsoft.com/office/powerpoint/2010/main" val="3294069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1015135"/>
            <a:ext cx="9144000" cy="4961060"/>
          </a:xfrm>
          <a:prstGeom prst="rect">
            <a:avLst/>
          </a:prstGeom>
          <a:solidFill>
            <a:schemeClr val="accent1">
              <a:lumMod val="40000"/>
              <a:lumOff val="60000"/>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797083" y="1112466"/>
            <a:ext cx="4057355" cy="5047536"/>
          </a:xfrm>
          <a:prstGeom prst="rect">
            <a:avLst/>
          </a:prstGeom>
          <a:noFill/>
        </p:spPr>
        <p:txBody>
          <a:bodyPr wrap="square" rtlCol="0">
            <a:spAutoFit/>
          </a:bodyPr>
          <a:lstStyle/>
          <a:p>
            <a:pPr algn="just"/>
            <a:r>
              <a:rPr lang="en-US" sz="2300" b="1" dirty="0" smtClean="0"/>
              <a:t>After the monthly </a:t>
            </a:r>
            <a:r>
              <a:rPr lang="en-US" sz="2300" b="1" dirty="0" err="1" smtClean="0"/>
              <a:t>Ansar</a:t>
            </a:r>
            <a:r>
              <a:rPr lang="en-US" sz="2300" b="1" dirty="0" smtClean="0"/>
              <a:t> meeting, you joined the usual crowd for lunch at a corner table, where you all do the “recap” of the meeting.  One brother remarked how the recitation of the Holy Quran was not as melodious as yours.  Another brother was annoyed that the meeting didn’t start on time AGAIN.  And yet another brother complained why </a:t>
            </a:r>
            <a:r>
              <a:rPr lang="en-US" sz="2300" b="1" dirty="0" err="1" smtClean="0"/>
              <a:t>daal</a:t>
            </a:r>
            <a:r>
              <a:rPr lang="en-US" sz="2300" b="1" dirty="0" smtClean="0"/>
              <a:t> was served instead of a meat dish (AGAIN).</a:t>
            </a:r>
            <a:endParaRPr lang="en-US" sz="2300" b="1" dirty="0"/>
          </a:p>
        </p:txBody>
      </p:sp>
      <p:sp>
        <p:nvSpPr>
          <p:cNvPr id="4" name="TextBox 3"/>
          <p:cNvSpPr txBox="1"/>
          <p:nvPr/>
        </p:nvSpPr>
        <p:spPr>
          <a:xfrm>
            <a:off x="787332" y="1267214"/>
            <a:ext cx="2915857" cy="769441"/>
          </a:xfrm>
          <a:prstGeom prst="rect">
            <a:avLst/>
          </a:prstGeom>
          <a:noFill/>
        </p:spPr>
        <p:txBody>
          <a:bodyPr wrap="none" rtlCol="0">
            <a:spAutoFit/>
          </a:bodyPr>
          <a:lstStyle/>
          <a:p>
            <a:r>
              <a:rPr lang="en-US" sz="4400" b="1" dirty="0" smtClean="0"/>
              <a:t>Discussion I</a:t>
            </a:r>
            <a:endParaRPr lang="en-US" sz="44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640" y="2138172"/>
            <a:ext cx="4212516" cy="3764788"/>
          </a:xfrm>
          <a:prstGeom prst="rect">
            <a:avLst/>
          </a:prstGeom>
        </p:spPr>
      </p:pic>
      <p:sp>
        <p:nvSpPr>
          <p:cNvPr id="3" name="Slide Number Placeholder 2"/>
          <p:cNvSpPr>
            <a:spLocks noGrp="1"/>
          </p:cNvSpPr>
          <p:nvPr>
            <p:ph type="sldNum" sz="quarter" idx="12"/>
          </p:nvPr>
        </p:nvSpPr>
        <p:spPr/>
        <p:txBody>
          <a:bodyPr/>
          <a:lstStyle/>
          <a:p>
            <a:fld id="{D64212AE-C6D7-4DAE-B05A-60F3647E62E0}" type="slidenum">
              <a:rPr lang="en-US" smtClean="0"/>
              <a:t>9</a:t>
            </a:fld>
            <a:endParaRPr lang="en-US"/>
          </a:p>
        </p:txBody>
      </p:sp>
    </p:spTree>
    <p:extLst>
      <p:ext uri="{BB962C8B-B14F-4D97-AF65-F5344CB8AC3E}">
        <p14:creationId xmlns:p14="http://schemas.microsoft.com/office/powerpoint/2010/main" val="3781374449"/>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Renaissance">
  <a:themeElements>
    <a:clrScheme name="Renaissance">
      <a:dk1>
        <a:srgbClr val="625B48"/>
      </a:dk1>
      <a:lt1>
        <a:srgbClr val="1A2D62"/>
      </a:lt1>
      <a:dk2>
        <a:srgbClr val="A7A7A7"/>
      </a:dk2>
      <a:lt2>
        <a:srgbClr val="535353"/>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Lucida Grande"/>
        <a:ea typeface="Lucida Grande"/>
        <a:cs typeface="Lucida Grande"/>
      </a:majorFont>
      <a:minorFont>
        <a:latin typeface="Helvetica"/>
        <a:ea typeface="Helvetica"/>
        <a:cs typeface="Helvetica"/>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1A2C62"/>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Didot"/>
            <a:ea typeface="Didot"/>
            <a:cs typeface="Didot"/>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2492</TotalTime>
  <Words>1913</Words>
  <Application>Microsoft Office PowerPoint</Application>
  <PresentationFormat>On-screen Show (4:3)</PresentationFormat>
  <Paragraphs>178</Paragraphs>
  <Slides>27</Slides>
  <Notes>19</Notes>
  <HiddenSlides>0</HiddenSlides>
  <MMClips>2</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Renaissance</vt:lpstr>
      <vt:lpstr>Office Theme</vt:lpstr>
      <vt:lpstr>Majlis Ansarullah Monthly Meeting</vt:lpstr>
      <vt:lpstr>AGENDA</vt:lpstr>
      <vt:lpstr>PowerPoint Presentation</vt:lpstr>
      <vt:lpstr>PowerPoint Presentation</vt:lpstr>
      <vt:lpstr>PowerPoint Presentation</vt:lpstr>
      <vt:lpstr>PowerPoint Presentation</vt:lpstr>
      <vt:lpstr>Raiment of Righteousness!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Improve?</vt:lpstr>
      <vt:lpstr>Health topic: Obesity </vt:lpstr>
      <vt:lpstr>What Are Overweight and Obesity?</vt:lpstr>
      <vt:lpstr>Health Consequences of Obesity</vt:lpstr>
      <vt:lpstr>How to Prevent and Treat Obesity? </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Rizwan Alladin</dc:creator>
  <cp:lastModifiedBy>Khan, Pervaiz (P.)</cp:lastModifiedBy>
  <cp:revision>155</cp:revision>
  <dcterms:created xsi:type="dcterms:W3CDTF">2015-11-01T03:33:14Z</dcterms:created>
  <dcterms:modified xsi:type="dcterms:W3CDTF">2016-03-22T12:47:27Z</dcterms:modified>
</cp:coreProperties>
</file>